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tiff" ContentType="image/tif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16363" r:id="rId3"/>
    <p:sldId id="16364" r:id="rId4"/>
    <p:sldId id="16342" r:id="rId6"/>
    <p:sldId id="279" r:id="rId7"/>
    <p:sldId id="16343" r:id="rId8"/>
    <p:sldId id="16344" r:id="rId9"/>
    <p:sldId id="16345" r:id="rId10"/>
    <p:sldId id="16354" r:id="rId11"/>
    <p:sldId id="16349" r:id="rId12"/>
    <p:sldId id="16350" r:id="rId13"/>
    <p:sldId id="16365" r:id="rId14"/>
    <p:sldId id="16346" r:id="rId15"/>
    <p:sldId id="16347" r:id="rId16"/>
    <p:sldId id="16348" r:id="rId17"/>
    <p:sldId id="16351" r:id="rId18"/>
    <p:sldId id="16368" r:id="rId19"/>
    <p:sldId id="16352" r:id="rId20"/>
    <p:sldId id="16353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020"/>
    <a:srgbClr val="FFB3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422" autoAdjust="0"/>
  </p:normalViewPr>
  <p:slideViewPr>
    <p:cSldViewPr snapToGrid="0">
      <p:cViewPr varScale="1">
        <p:scale>
          <a:sx n="107" d="100"/>
          <a:sy n="107" d="100"/>
        </p:scale>
        <p:origin x="12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FF364F-2C1A-4B8A-8084-05A34BEF87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B4F7E-3741-44C0-9DE8-91C2283E4CB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Consider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human</a:t>
            </a:r>
            <a:r>
              <a:rPr lang="zh-CN" altLang="en-US" dirty="0"/>
              <a:t> </a:t>
            </a:r>
            <a:r>
              <a:rPr lang="en-US" altLang="zh-CN" dirty="0"/>
              <a:t>being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dynamic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brain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controller.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0EB76-5E13-B04D-9DEC-1DDAA9A956A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BF1E7E8-9D0D-174A-81D6-326CA7855D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BF1E7E8-9D0D-174A-81D6-326CA7855D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BF1E7E8-9D0D-174A-81D6-326CA7855D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BF1E7E8-9D0D-174A-81D6-326CA7855D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BF1E7E8-9D0D-174A-81D6-326CA7855D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BF1E7E8-9D0D-174A-81D6-326CA7855D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BF1E7E8-9D0D-174A-81D6-326CA7855D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BF1E7E8-9D0D-174A-81D6-326CA7855D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BF1E7E8-9D0D-174A-81D6-326CA7855D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BF1E7E8-9D0D-174A-81D6-326CA7855D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BF1E7E8-9D0D-174A-81D6-326CA7855D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BF1E7E8-9D0D-174A-81D6-326CA7855D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BF1E7E8-9D0D-174A-81D6-326CA7855D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BF1E7E8-9D0D-174A-81D6-326CA7855DC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1BCA6-FD80-4647-874E-9C1F3B6BE9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9A9EC-8B56-40C5-B5E1-C2C22C378B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1BCA6-FD80-4647-874E-9C1F3B6BE9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9A9EC-8B56-40C5-B5E1-C2C22C378B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1BCA6-FD80-4647-874E-9C1F3B6BE9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9A9EC-8B56-40C5-B5E1-C2C22C378B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1177397-4F63-4825-97D0-1DA34CC14D9C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1BCA6-FD80-4647-874E-9C1F3B6BE9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9A9EC-8B56-40C5-B5E1-C2C22C378B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1BCA6-FD80-4647-874E-9C1F3B6BE9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9A9EC-8B56-40C5-B5E1-C2C22C378B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1BCA6-FD80-4647-874E-9C1F3B6BE9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9A9EC-8B56-40C5-B5E1-C2C22C378B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1BCA6-FD80-4647-874E-9C1F3B6BE9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9A9EC-8B56-40C5-B5E1-C2C22C378B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1BCA6-FD80-4647-874E-9C1F3B6BE9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9A9EC-8B56-40C5-B5E1-C2C22C378B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1BCA6-FD80-4647-874E-9C1F3B6BE9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9A9EC-8B56-40C5-B5E1-C2C22C378B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1BCA6-FD80-4647-874E-9C1F3B6BE9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9A9EC-8B56-40C5-B5E1-C2C22C378B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1BCA6-FD80-4647-874E-9C1F3B6BE9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9A9EC-8B56-40C5-B5E1-C2C22C378B2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1BCA6-FD80-4647-874E-9C1F3B6BE9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9A9EC-8B56-40C5-B5E1-C2C22C378B2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.tiff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hyperlink" Target="mailto:liuqy@sustech.edu.cn" TargetMode="Externa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tags" Target="../tags/tag10.xml"/><Relationship Id="rId1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11.png"/><Relationship Id="rId2" Type="http://schemas.openxmlformats.org/officeDocument/2006/relationships/image" Target="../media/image37.png"/><Relationship Id="rId1" Type="http://schemas.openxmlformats.org/officeDocument/2006/relationships/tags" Target="../tags/tag12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tags" Target="../tags/tag14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tags" Target="../tags/tag15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tags" Target="../tags/tag16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.xml"/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55.png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8.png"/><Relationship Id="rId3" Type="http://schemas.openxmlformats.org/officeDocument/2006/relationships/image" Target="../media/image23.png"/><Relationship Id="rId2" Type="http://schemas.openxmlformats.org/officeDocument/2006/relationships/image" Target="../media/image52.png"/><Relationship Id="rId1" Type="http://schemas.openxmlformats.org/officeDocument/2006/relationships/tags" Target="../tags/tag17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1.xml"/><Relationship Id="rId4" Type="http://schemas.openxmlformats.org/officeDocument/2006/relationships/image" Target="../media/image6.png"/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8.GIF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20.jpe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8068" y="1043037"/>
            <a:ext cx="11130455" cy="2387600"/>
          </a:xfrm>
        </p:spPr>
        <p:txBody>
          <a:bodyPr anchor="ctr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latin typeface="Helvetica" pitchFamily="2" charset="0"/>
              </a:rPr>
              <a:t>Machine Learning</a:t>
            </a:r>
            <a:r>
              <a:rPr lang="zh-CN" altLang="en-US" sz="3600" dirty="0">
                <a:latin typeface="Helvetica" pitchFamily="2" charset="0"/>
              </a:rPr>
              <a:t> </a:t>
            </a:r>
            <a:r>
              <a:rPr lang="en-US" altLang="zh-CN" sz="3600" dirty="0">
                <a:latin typeface="Helvetica" pitchFamily="2" charset="0"/>
              </a:rPr>
              <a:t>and</a:t>
            </a:r>
            <a:r>
              <a:rPr lang="zh-CN" altLang="en-US" sz="3600" dirty="0">
                <a:latin typeface="Helvetica" pitchFamily="2" charset="0"/>
              </a:rPr>
              <a:t> </a:t>
            </a:r>
            <a:r>
              <a:rPr lang="en-US" sz="3600" dirty="0">
                <a:latin typeface="Helvetica" pitchFamily="2" charset="0"/>
              </a:rPr>
              <a:t>Medical Engineering Applications</a:t>
            </a:r>
            <a:br>
              <a:rPr lang="en-US" altLang="zh-CN" sz="4400" dirty="0">
                <a:latin typeface="Helvetica" pitchFamily="2" charset="0"/>
              </a:rPr>
            </a:br>
            <a:r>
              <a:rPr lang="zh-CN" altLang="en-US" sz="4400" b="1" dirty="0">
                <a:latin typeface="Helvetica" pitchFamily="2" charset="0"/>
              </a:rPr>
              <a:t>机器学习与医学工程应用</a:t>
            </a:r>
            <a:endParaRPr lang="zh-CN" altLang="en-US" sz="4400" b="1" dirty="0">
              <a:latin typeface="Helvetica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1228" y="6348248"/>
            <a:ext cx="3383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Helvetica" pitchFamily="2" charset="0"/>
              </a:rPr>
              <a:t>BME215001,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</a:rPr>
              <a:t>Spring </a:t>
            </a:r>
            <a:r>
              <a:rPr lang="en-US" altLang="zh-CN" dirty="0">
                <a:latin typeface="Helvetica" pitchFamily="2" charset="0"/>
              </a:rPr>
              <a:t>term,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2024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64945" y="3469005"/>
            <a:ext cx="88976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Helvetica" pitchFamily="2" charset="0"/>
              </a:rPr>
              <a:t>Lecture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5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-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Ridge and LASSO for modelling the brain</a:t>
            </a:r>
            <a:endParaRPr lang="en-US" altLang="zh-CN" sz="2800" dirty="0">
              <a:latin typeface="Helvetica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285D2-C07C-774E-9D8F-A11C03256130}" type="slidenum">
              <a:rPr lang="en-US" smtClean="0"/>
            </a:fld>
            <a:endParaRPr lang="en-US"/>
          </a:p>
        </p:txBody>
      </p:sp>
      <p:sp>
        <p:nvSpPr>
          <p:cNvPr id="12" name="Subtitle 2"/>
          <p:cNvSpPr txBox="1"/>
          <p:nvPr/>
        </p:nvSpPr>
        <p:spPr>
          <a:xfrm>
            <a:off x="1676528" y="4467080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rgbClr val="0C7BBF"/>
                </a:solidFill>
                <a:latin typeface="Helvetica" pitchFamily="2" charset="0"/>
              </a:rPr>
              <a:t>Quanying</a:t>
            </a:r>
            <a:r>
              <a:rPr lang="zh-CN" altLang="en-US" b="1">
                <a:solidFill>
                  <a:srgbClr val="0C7BBF"/>
                </a:solidFill>
                <a:latin typeface="Helvetica" pitchFamily="2" charset="0"/>
              </a:rPr>
              <a:t> </a:t>
            </a:r>
            <a:r>
              <a:rPr lang="en-US" altLang="zh-CN" b="1">
                <a:solidFill>
                  <a:srgbClr val="0C7BBF"/>
                </a:solidFill>
                <a:latin typeface="Helvetica" pitchFamily="2" charset="0"/>
              </a:rPr>
              <a:t>Liu</a:t>
            </a:r>
            <a:r>
              <a:rPr lang="zh-CN" altLang="en-US" b="1">
                <a:solidFill>
                  <a:srgbClr val="0C7BBF"/>
                </a:solidFill>
                <a:latin typeface="Helvetica" pitchFamily="2" charset="0"/>
              </a:rPr>
              <a:t> （刘泉影）</a:t>
            </a:r>
            <a:endParaRPr lang="en-US" altLang="zh-CN" b="1">
              <a:solidFill>
                <a:srgbClr val="0C7BBF"/>
              </a:solidFill>
              <a:latin typeface="Helvetica" pitchFamily="2" charset="0"/>
            </a:endParaRPr>
          </a:p>
          <a:p>
            <a:r>
              <a:rPr lang="en-US" sz="2000">
                <a:latin typeface="Helvetica" pitchFamily="2" charset="0"/>
              </a:rPr>
              <a:t>SUSTech</a:t>
            </a:r>
            <a:r>
              <a:rPr lang="en-US" altLang="zh-CN" sz="2000">
                <a:latin typeface="Helvetica" pitchFamily="2" charset="0"/>
              </a:rPr>
              <a:t>,</a:t>
            </a:r>
            <a:r>
              <a:rPr lang="zh-CN" altLang="en-US" sz="2000">
                <a:latin typeface="Helvetica" pitchFamily="2" charset="0"/>
              </a:rPr>
              <a:t> </a:t>
            </a:r>
            <a:r>
              <a:rPr lang="en-US" altLang="zh-CN" sz="2000">
                <a:latin typeface="Helvetica" pitchFamily="2" charset="0"/>
              </a:rPr>
              <a:t>BME</a:t>
            </a:r>
            <a:r>
              <a:rPr lang="zh-CN" altLang="en-US" sz="2000">
                <a:latin typeface="Helvetica" pitchFamily="2" charset="0"/>
              </a:rPr>
              <a:t> </a:t>
            </a:r>
            <a:r>
              <a:rPr lang="en-US" altLang="zh-CN" sz="2000">
                <a:latin typeface="Helvetica" pitchFamily="2" charset="0"/>
              </a:rPr>
              <a:t>department</a:t>
            </a:r>
            <a:endParaRPr lang="en-US" altLang="zh-CN" sz="2000">
              <a:latin typeface="Helvetica" pitchFamily="2" charset="0"/>
            </a:endParaRPr>
          </a:p>
          <a:p>
            <a:endParaRPr lang="en-US" sz="2000">
              <a:latin typeface="Helvetica" pitchFamily="2" charset="0"/>
            </a:endParaRPr>
          </a:p>
          <a:p>
            <a:r>
              <a:rPr lang="en-US" altLang="zh-CN" sz="2000">
                <a:latin typeface="Helvetica" pitchFamily="2" charset="0"/>
              </a:rPr>
              <a:t>Email:</a:t>
            </a:r>
            <a:r>
              <a:rPr lang="zh-CN" altLang="en-US" sz="2000">
                <a:latin typeface="Helvetica" pitchFamily="2" charset="0"/>
              </a:rPr>
              <a:t> </a:t>
            </a:r>
            <a:r>
              <a:rPr lang="en-US" altLang="zh-CN" sz="2000">
                <a:latin typeface="Helvetica" pitchFamily="2" charset="0"/>
                <a:hlinkClick r:id="rId1"/>
              </a:rPr>
              <a:t>liuqy@sustech.edu.cn</a:t>
            </a:r>
            <a:endParaRPr lang="en-US" altLang="zh-CN" dirty="0">
              <a:latin typeface="Helvetica" pitchFamily="2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6045" y="-417830"/>
            <a:ext cx="12085955" cy="1687830"/>
            <a:chOff x="167" y="-658"/>
            <a:chExt cx="19033" cy="2658"/>
          </a:xfrm>
        </p:grpSpPr>
        <p:pic>
          <p:nvPicPr>
            <p:cNvPr id="10" name="图形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144" y="-658"/>
              <a:ext cx="6056" cy="265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" y="160"/>
              <a:ext cx="1535" cy="1559"/>
            </a:xfrm>
            <a:prstGeom prst="rect">
              <a:avLst/>
            </a:prstGeom>
          </p:spPr>
        </p:pic>
        <p:pic>
          <p:nvPicPr>
            <p:cNvPr id="13" name="Picture 9"/>
            <p:cNvPicPr>
              <a:picLocks noChangeAspect="1"/>
            </p:cNvPicPr>
            <p:nvPr/>
          </p:nvPicPr>
          <p:blipFill rotWithShape="1">
            <a:blip r:embed="rId5"/>
            <a:srcRect t="50056"/>
            <a:stretch>
              <a:fillRect/>
            </a:stretch>
          </p:blipFill>
          <p:spPr>
            <a:xfrm>
              <a:off x="1480" y="330"/>
              <a:ext cx="3780" cy="13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 7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V="1">
            <a:off x="847" y="875297"/>
            <a:ext cx="12192000" cy="26721"/>
          </a:xfrm>
          <a:prstGeom prst="line">
            <a:avLst/>
          </a:prstGeom>
          <a:noFill/>
          <a:ln w="44450">
            <a:solidFill>
              <a:schemeClr val="accent1"/>
            </a:solidFill>
            <a:rou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4" name="内容占位符 2"/>
          <p:cNvSpPr txBox="1"/>
          <p:nvPr/>
        </p:nvSpPr>
        <p:spPr>
          <a:xfrm>
            <a:off x="1007691" y="273988"/>
            <a:ext cx="10176617" cy="5437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Heiti TC Medium" panose="02000000000000000000" pitchFamily="2" charset="-128"/>
                <a:cs typeface="Arial" panose="020B0604020202020204" pitchFamily="34" charset="0"/>
              </a:rPr>
              <a:t>Quantify the Efficiency and Economy 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Heiti TC Medium" panose="02000000000000000000" pitchFamily="2" charset="-128"/>
              <a:cs typeface="Arial" panose="020B0604020202020204" pitchFamily="34" charset="0"/>
            </a:endParaRPr>
          </a:p>
          <a:p>
            <a:pPr marL="0" indent="0" algn="ctr">
              <a:buNone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Heiti TC Medium" panose="02000000000000000000" pitchFamily="2" charset="-128"/>
              <a:cs typeface="Arial" panose="020B0604020202020204" pitchFamily="34" charset="0"/>
            </a:endParaRPr>
          </a:p>
        </p:txBody>
      </p:sp>
      <p:pic>
        <p:nvPicPr>
          <p:cNvPr id="5" name="图片 4" descr="形状&#10;&#10;中度可信度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30" y="1429294"/>
            <a:ext cx="5868277" cy="5428706"/>
          </a:xfrm>
          <a:prstGeom prst="rect">
            <a:avLst/>
          </a:prstGeom>
        </p:spPr>
      </p:pic>
      <p:sp>
        <p:nvSpPr>
          <p:cNvPr id="6" name="标题 1"/>
          <p:cNvSpPr txBox="1"/>
          <p:nvPr/>
        </p:nvSpPr>
        <p:spPr>
          <a:xfrm>
            <a:off x="6421000" y="1294256"/>
            <a:ext cx="5573079" cy="556374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EF790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Quantify the network economy</a:t>
            </a:r>
            <a:endParaRPr lang="en-US" altLang="zh-CN" sz="2800" dirty="0">
              <a:solidFill>
                <a:srgbClr val="EF7904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metabolic rate is logarithmically proportional to the global degree of the node. (Tomasi et. al., 2013)</a:t>
            </a:r>
            <a:endParaRPr lang="en-US" altLang="zh-CN" sz="2400" dirty="0">
              <a:solidFill>
                <a:srgbClr val="40404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economy is defined as average of each node’s </a:t>
            </a:r>
            <a:r>
              <a:rPr lang="en-US" altLang="zh-CN" sz="2400" b="1" u="sng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altLang="zh-CN" sz="2400" b="1" i="0" u="sng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eciprocal of global degree</a:t>
            </a:r>
            <a:r>
              <a:rPr lang="en-US" altLang="zh-CN" sz="2400" b="0" i="0" u="none" strike="noStrike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altLang="zh-CN" sz="2400" dirty="0">
              <a:solidFill>
                <a:srgbClr val="40404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CN" sz="600" dirty="0">
              <a:solidFill>
                <a:srgbClr val="EF790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标题 1"/>
              <p:cNvSpPr txBox="1"/>
              <p:nvPr/>
            </p:nvSpPr>
            <p:spPr>
              <a:xfrm>
                <a:off x="6893355" y="4793628"/>
                <a:ext cx="5573079" cy="110403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Bef>
                    <a:spcPts val="1000"/>
                  </a:spcBef>
                </a:pPr>
                <a:r>
                  <a:rPr lang="en-US" altLang="zh-CN" sz="1800" dirty="0">
                    <a:solidFill>
                      <a:srgbClr val="40404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Global Degree: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sz="18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8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𝑊</m:t>
                        </m:r>
                      </m:sup>
                    </m:sSubSup>
                    <m:r>
                      <a:rPr lang="en-US" altLang="zh-CN" sz="18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18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18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CN" sz="18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∈</m:t>
                        </m:r>
                        <m:r>
                          <a:rPr lang="en-US" altLang="zh-CN" sz="18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1800" dirty="0">
                  <a:solidFill>
                    <a:srgbClr val="40404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ts val="1000"/>
                  </a:spcBef>
                </a:pPr>
                <a:r>
                  <a:rPr lang="en-US" altLang="zh-CN" sz="1800" dirty="0">
                    <a:solidFill>
                      <a:srgbClr val="40404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Cerebral metabolic rate: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80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800" i="0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ln</m:t>
                        </m:r>
                      </m:fName>
                      <m:e>
                        <m:r>
                          <a:rPr lang="en-US" altLang="zh-CN" sz="18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𝐶𝑀𝑅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  <m:r>
                          <a:rPr lang="en-US" altLang="zh-CN" sz="18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∝</m:t>
                        </m:r>
                      </m:e>
                    </m:func>
                    <m:r>
                      <a:rPr lang="en-US" altLang="zh-CN" sz="18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ln</m:t>
                    </m:r>
                    <m:r>
                      <a:rPr lang="en-US" altLang="zh-CN" sz="18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⁡(</m:t>
                    </m:r>
                    <m:sSubSup>
                      <m:sSubSupPr>
                        <m:ctrlPr>
                          <a:rPr lang="en-US" altLang="zh-CN" sz="18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sz="18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8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𝑊</m:t>
                        </m:r>
                      </m:sup>
                    </m:sSubSup>
                  </m:oMath>
                </a14:m>
                <a:r>
                  <a:rPr lang="en-US" altLang="zh-CN" sz="1800" dirty="0">
                    <a:solidFill>
                      <a:srgbClr val="40404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en-US" altLang="zh-CN" sz="1800" dirty="0">
                  <a:solidFill>
                    <a:srgbClr val="40404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ts val="1000"/>
                  </a:spcBef>
                </a:pPr>
                <a:r>
                  <a:rPr lang="en-US" altLang="zh-CN" sz="1800" dirty="0">
                    <a:solidFill>
                      <a:srgbClr val="40404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Economy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𝐸𝑐𝑜</m:t>
                        </m:r>
                      </m:e>
                      <m:sup>
                        <m:r>
                          <a:rPr lang="en-US" altLang="zh-CN" sz="18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𝑊</m:t>
                        </m:r>
                      </m:sup>
                    </m:sSup>
                    <m:r>
                      <a:rPr lang="en-US" altLang="zh-CN" sz="18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altLang="zh-CN" sz="18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CN" sz="18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18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18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CN" sz="18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∈</m:t>
                        </m:r>
                        <m:r>
                          <a:rPr lang="en-US" altLang="zh-CN" sz="18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altLang="zh-CN" sz="18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altLang="zh-CN" sz="18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altLang="zh-CN" sz="1800" i="1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180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altLang="zh-CN" sz="1800" i="1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800" i="1">
                                        <a:solidFill>
                                          <a:srgbClr val="40404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solidFill>
                                          <a:srgbClr val="40404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𝐶𝑀𝑅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solidFill>
                                          <a:srgbClr val="40404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1800" i="1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)</m:t>
                                </m:r>
                              </m:e>
                            </m:func>
                          </m:den>
                        </m:f>
                      </m:e>
                    </m:nary>
                  </m:oMath>
                </a14:m>
                <a:endParaRPr lang="en-US" altLang="zh-CN" sz="1800" dirty="0">
                  <a:solidFill>
                    <a:srgbClr val="40404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7" name="标题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355" y="4793628"/>
                <a:ext cx="5573079" cy="1104030"/>
              </a:xfrm>
              <a:prstGeom prst="rect">
                <a:avLst/>
              </a:prstGeom>
              <a:blipFill rotWithShape="1">
                <a:blip r:embed="rId3"/>
                <a:stretch>
                  <a:fillRect l="-8" t="-1" r="2" b="-1606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/>
          <p:nvPr/>
        </p:nvSpPr>
        <p:spPr>
          <a:xfrm>
            <a:off x="1007691" y="107269"/>
            <a:ext cx="10176617" cy="680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Heiti TC Medium" panose="02000000000000000000" pitchFamily="2" charset="-128"/>
                <a:cs typeface="Arial" panose="020B0604020202020204" pitchFamily="34" charset="0"/>
              </a:rPr>
              <a:t>EC Ridge Model Validation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Heiti TC Medium" panose="02000000000000000000" pitchFamily="2" charset="-128"/>
              <a:cs typeface="Arial" panose="020B0604020202020204" pitchFamily="34" charset="0"/>
            </a:endParaRPr>
          </a:p>
        </p:txBody>
      </p:sp>
      <p:pic>
        <p:nvPicPr>
          <p:cNvPr id="8" name="图片 7" descr="图形用户界面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2520" y="4294310"/>
            <a:ext cx="2691536" cy="1850014"/>
          </a:xfrm>
          <a:prstGeom prst="rect">
            <a:avLst/>
          </a:prstGeom>
        </p:spPr>
      </p:pic>
      <p:sp>
        <p:nvSpPr>
          <p:cNvPr id="12" name="Line 7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 flipV="1">
            <a:off x="847" y="875297"/>
            <a:ext cx="12192000" cy="26721"/>
          </a:xfrm>
          <a:prstGeom prst="line">
            <a:avLst/>
          </a:prstGeom>
          <a:noFill/>
          <a:ln w="44450">
            <a:solidFill>
              <a:schemeClr val="accent1"/>
            </a:solidFill>
            <a:rou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3" name="图片 12" descr="图表, 直方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73" y="1420102"/>
            <a:ext cx="3020314" cy="2246388"/>
          </a:xfrm>
          <a:prstGeom prst="rect">
            <a:avLst/>
          </a:prstGeom>
        </p:spPr>
      </p:pic>
      <p:pic>
        <p:nvPicPr>
          <p:cNvPr id="14" name="图片 13" descr="图表, 直方图&#10;&#10;描述已自动生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5441" y="1419688"/>
            <a:ext cx="3020314" cy="2242657"/>
          </a:xfrm>
          <a:prstGeom prst="rect">
            <a:avLst/>
          </a:prstGeom>
        </p:spPr>
      </p:pic>
      <p:sp>
        <p:nvSpPr>
          <p:cNvPr id="16" name="文本框 21"/>
          <p:cNvSpPr txBox="1"/>
          <p:nvPr/>
        </p:nvSpPr>
        <p:spPr>
          <a:xfrm>
            <a:off x="1379938" y="6270703"/>
            <a:ext cx="3556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BOLD generator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3" name="直线箭头连接符 2"/>
          <p:cNvCxnSpPr/>
          <p:nvPr/>
        </p:nvCxnSpPr>
        <p:spPr>
          <a:xfrm flipH="1">
            <a:off x="1947978" y="3819117"/>
            <a:ext cx="4118" cy="1121328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线箭头连接符 2"/>
          <p:cNvCxnSpPr/>
          <p:nvPr/>
        </p:nvCxnSpPr>
        <p:spPr>
          <a:xfrm flipH="1" flipV="1">
            <a:off x="4301923" y="3777842"/>
            <a:ext cx="4118" cy="1121328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 descr="图片包含 图表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776" y="3933443"/>
            <a:ext cx="3036360" cy="2260795"/>
          </a:xfrm>
          <a:prstGeom prst="rect">
            <a:avLst/>
          </a:prstGeom>
        </p:spPr>
      </p:pic>
      <p:pic>
        <p:nvPicPr>
          <p:cNvPr id="27" name="图片 26" descr="文字图案&#10;&#10;低可信度描述已自动生成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349" y="1132481"/>
            <a:ext cx="2529732" cy="2529732"/>
          </a:xfrm>
          <a:prstGeom prst="rect">
            <a:avLst/>
          </a:prstGeom>
        </p:spPr>
      </p:pic>
      <p:sp>
        <p:nvSpPr>
          <p:cNvPr id="28" name="文本框 21"/>
          <p:cNvSpPr txBox="1"/>
          <p:nvPr/>
        </p:nvSpPr>
        <p:spPr>
          <a:xfrm>
            <a:off x="7685781" y="6270358"/>
            <a:ext cx="355670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Correlation (</a:t>
            </a:r>
            <a:r>
              <a:rPr kumimoji="1" lang="en-US" altLang="zh-CN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+mn-ea"/>
              </a:rPr>
              <a:t>Real FC, Model FC)</a:t>
            </a: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 7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V="1">
            <a:off x="847" y="875297"/>
            <a:ext cx="12192000" cy="26721"/>
          </a:xfrm>
          <a:prstGeom prst="line">
            <a:avLst/>
          </a:prstGeom>
          <a:noFill/>
          <a:ln w="44450">
            <a:solidFill>
              <a:schemeClr val="accent1"/>
            </a:solidFill>
            <a:rou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4" name="内容占位符 2"/>
          <p:cNvSpPr txBox="1"/>
          <p:nvPr/>
        </p:nvSpPr>
        <p:spPr>
          <a:xfrm>
            <a:off x="1007691" y="273988"/>
            <a:ext cx="10176617" cy="5437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Heiti TC Medium" panose="02000000000000000000" pitchFamily="2" charset="-128"/>
                <a:cs typeface="Arial" panose="020B0604020202020204" pitchFamily="34" charset="0"/>
              </a:rPr>
              <a:t>Model Validation by Generating BOLD 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Heiti TC Medium" panose="02000000000000000000" pitchFamily="2" charset="-128"/>
              <a:cs typeface="Arial" panose="020B0604020202020204" pitchFamily="34" charset="0"/>
            </a:endParaRPr>
          </a:p>
          <a:p>
            <a:pPr marL="0" indent="0" algn="ctr">
              <a:buNone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Heiti TC Medium" panose="02000000000000000000" pitchFamily="2" charset="-128"/>
              <a:cs typeface="Arial" panose="020B0604020202020204" pitchFamily="34" charset="0"/>
            </a:endParaRPr>
          </a:p>
        </p:txBody>
      </p:sp>
      <p:sp>
        <p:nvSpPr>
          <p:cNvPr id="2" name="标题 1"/>
          <p:cNvSpPr txBox="1"/>
          <p:nvPr/>
        </p:nvSpPr>
        <p:spPr>
          <a:xfrm>
            <a:off x="527380" y="1076898"/>
            <a:ext cx="11276693" cy="8903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3400" dirty="0">
                <a:solidFill>
                  <a:srgbClr val="EF790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Use trained model to generate BOLD driven by noise</a:t>
            </a:r>
            <a:endParaRPr lang="en-US" altLang="zh-CN" sz="3400" dirty="0">
              <a:solidFill>
                <a:srgbClr val="EF7904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文本框 14"/>
          <p:cNvSpPr txBox="1"/>
          <p:nvPr/>
        </p:nvSpPr>
        <p:spPr>
          <a:xfrm>
            <a:off x="921302" y="2012180"/>
            <a:ext cx="9505233" cy="1217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causality model should be able to generate time series with similar property compared to brain dynamic.</a:t>
            </a:r>
            <a:endParaRPr lang="en-US" altLang="zh-CN" sz="2400" dirty="0">
              <a:solidFill>
                <a:srgbClr val="40404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trained model should perform better than null model.</a:t>
            </a:r>
            <a:endParaRPr lang="en-US" altLang="zh-CN" sz="2400" dirty="0">
              <a:solidFill>
                <a:srgbClr val="40404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图片 5" descr="背景图案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296" y="3502339"/>
            <a:ext cx="3307152" cy="2480364"/>
          </a:xfrm>
          <a:prstGeom prst="rect">
            <a:avLst/>
          </a:prstGeom>
        </p:spPr>
      </p:pic>
      <p:pic>
        <p:nvPicPr>
          <p:cNvPr id="8" name="图片 7" descr="QR 代码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424" y="3658821"/>
            <a:ext cx="3307152" cy="2167399"/>
          </a:xfrm>
          <a:prstGeom prst="rect">
            <a:avLst/>
          </a:prstGeom>
        </p:spPr>
      </p:pic>
      <p:pic>
        <p:nvPicPr>
          <p:cNvPr id="9" name="图片 8" descr="图片包含 图形用户界面&#10;&#10;描述已自动生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46" y="3689613"/>
            <a:ext cx="3213186" cy="210581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 7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V="1">
            <a:off x="847" y="875297"/>
            <a:ext cx="12192000" cy="26721"/>
          </a:xfrm>
          <a:prstGeom prst="line">
            <a:avLst/>
          </a:prstGeom>
          <a:noFill/>
          <a:ln w="44450">
            <a:solidFill>
              <a:schemeClr val="accent1"/>
            </a:solidFill>
            <a:rou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4" name="内容占位符 2"/>
          <p:cNvSpPr txBox="1"/>
          <p:nvPr/>
        </p:nvSpPr>
        <p:spPr>
          <a:xfrm>
            <a:off x="1007691" y="273988"/>
            <a:ext cx="10176617" cy="5437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Heiti TC Medium" panose="02000000000000000000" pitchFamily="2" charset="-128"/>
                <a:cs typeface="Arial" panose="020B0604020202020204" pitchFamily="34" charset="0"/>
              </a:rPr>
              <a:t>Model Validation by Generating BOLD 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Heiti TC Medium" panose="02000000000000000000" pitchFamily="2" charset="-128"/>
              <a:cs typeface="Arial" panose="020B0604020202020204" pitchFamily="34" charset="0"/>
            </a:endParaRPr>
          </a:p>
          <a:p>
            <a:pPr marL="0" indent="0" algn="ctr">
              <a:buNone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Heiti TC Medium" panose="02000000000000000000" pitchFamily="2" charset="-128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8834" t="27825" r="27770" b="15653"/>
          <a:stretch>
            <a:fillRect/>
          </a:stretch>
        </p:blipFill>
        <p:spPr>
          <a:xfrm>
            <a:off x="460161" y="4492621"/>
            <a:ext cx="3639797" cy="1536278"/>
          </a:xfrm>
          <a:prstGeom prst="rect">
            <a:avLst/>
          </a:prstGeom>
        </p:spPr>
      </p:pic>
      <p:pic>
        <p:nvPicPr>
          <p:cNvPr id="4" name="图片 3" descr="图表, 折线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79" y="1734911"/>
            <a:ext cx="2529445" cy="1897084"/>
          </a:xfrm>
          <a:prstGeom prst="rect">
            <a:avLst/>
          </a:prstGeom>
        </p:spPr>
      </p:pic>
      <p:pic>
        <p:nvPicPr>
          <p:cNvPr id="10" name="图片 9" descr="图表, 折线图&#10;&#10;描述已自动生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324" y="1780473"/>
            <a:ext cx="2529445" cy="1897084"/>
          </a:xfrm>
          <a:prstGeom prst="rect">
            <a:avLst/>
          </a:prstGeom>
        </p:spPr>
      </p:pic>
      <p:pic>
        <p:nvPicPr>
          <p:cNvPr id="11" name="图片 10" descr="图片包含 图表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0589" y="1780473"/>
            <a:ext cx="3040006" cy="2197752"/>
          </a:xfrm>
          <a:prstGeom prst="rect">
            <a:avLst/>
          </a:prstGeom>
        </p:spPr>
      </p:pic>
      <p:pic>
        <p:nvPicPr>
          <p:cNvPr id="12" name="图片 11" descr="应用程序&#10;&#10;低可信度描述已自动生成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0016" y="4345543"/>
            <a:ext cx="3747202" cy="1951308"/>
          </a:xfrm>
          <a:prstGeom prst="rect">
            <a:avLst/>
          </a:prstGeom>
        </p:spPr>
      </p:pic>
      <p:sp>
        <p:nvSpPr>
          <p:cNvPr id="15" name="圆角矩形 14"/>
          <p:cNvSpPr/>
          <p:nvPr/>
        </p:nvSpPr>
        <p:spPr>
          <a:xfrm>
            <a:off x="261255" y="1330037"/>
            <a:ext cx="8716488" cy="2565070"/>
          </a:xfrm>
          <a:prstGeom prst="roundRect">
            <a:avLst/>
          </a:prstGeom>
          <a:noFill/>
          <a:ln>
            <a:solidFill>
              <a:srgbClr val="003C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261255" y="3978225"/>
            <a:ext cx="4037611" cy="2348171"/>
          </a:xfrm>
          <a:prstGeom prst="roundRect">
            <a:avLst/>
          </a:prstGeom>
          <a:noFill/>
          <a:ln>
            <a:solidFill>
              <a:srgbClr val="003C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4369778" y="3995517"/>
            <a:ext cx="4607965" cy="2348171"/>
          </a:xfrm>
          <a:prstGeom prst="roundRect">
            <a:avLst/>
          </a:prstGeom>
          <a:noFill/>
          <a:ln>
            <a:solidFill>
              <a:srgbClr val="003C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641611" y="1360994"/>
            <a:ext cx="23968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Random perturb regions</a:t>
            </a:r>
            <a:endParaRPr kumimoji="1" lang="zh-CN" alt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70859" y="4036869"/>
            <a:ext cx="28184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Random perturb connections</a:t>
            </a:r>
            <a:endParaRPr kumimoji="1" lang="zh-CN" alt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230095" y="4036869"/>
            <a:ext cx="2887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Random perturb eigenvectors</a:t>
            </a:r>
            <a:endParaRPr kumimoji="1" lang="zh-CN" alt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标题 1"/>
          <p:cNvSpPr txBox="1"/>
          <p:nvPr/>
        </p:nvSpPr>
        <p:spPr>
          <a:xfrm>
            <a:off x="9030415" y="1330037"/>
            <a:ext cx="2975538" cy="46672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40404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Null models are a </a:t>
            </a:r>
            <a:r>
              <a:rPr lang="en-US" altLang="zh-CN" sz="2400" b="1" u="sng" dirty="0">
                <a:solidFill>
                  <a:srgbClr val="40404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baseline</a:t>
            </a:r>
            <a:r>
              <a:rPr lang="en-US" altLang="zh-CN" sz="2400" dirty="0">
                <a:solidFill>
                  <a:srgbClr val="40404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for comparing against observed data to identify significant effects.</a:t>
            </a:r>
            <a:endParaRPr lang="en-US" altLang="zh-CN" sz="2400" dirty="0">
              <a:solidFill>
                <a:srgbClr val="40404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40404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42900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40404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Null models are generated by </a:t>
            </a:r>
            <a:r>
              <a:rPr lang="en-US" altLang="zh-CN" sz="2400" b="1" u="sng" dirty="0">
                <a:solidFill>
                  <a:srgbClr val="40404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perturbing specific property </a:t>
            </a:r>
            <a:r>
              <a:rPr lang="en-US" altLang="zh-CN" sz="2400" dirty="0">
                <a:solidFill>
                  <a:srgbClr val="40404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 the original model.</a:t>
            </a:r>
            <a:endParaRPr lang="en-US" altLang="zh-CN" sz="2400" dirty="0">
              <a:solidFill>
                <a:srgbClr val="40404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 7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V="1">
            <a:off x="847" y="875297"/>
            <a:ext cx="12192000" cy="26721"/>
          </a:xfrm>
          <a:prstGeom prst="line">
            <a:avLst/>
          </a:prstGeom>
          <a:noFill/>
          <a:ln w="44450">
            <a:solidFill>
              <a:schemeClr val="accent1"/>
            </a:solidFill>
            <a:rou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4" name="内容占位符 2"/>
          <p:cNvSpPr txBox="1"/>
          <p:nvPr/>
        </p:nvSpPr>
        <p:spPr>
          <a:xfrm>
            <a:off x="1007691" y="273988"/>
            <a:ext cx="10176617" cy="5437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Heiti TC Medium" panose="02000000000000000000" pitchFamily="2" charset="-128"/>
                <a:cs typeface="Arial" panose="020B0604020202020204" pitchFamily="34" charset="0"/>
              </a:rPr>
              <a:t>Model Validation by Generating BOLD 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Heiti TC Medium" panose="02000000000000000000" pitchFamily="2" charset="-128"/>
              <a:cs typeface="Arial" panose="020B0604020202020204" pitchFamily="34" charset="0"/>
            </a:endParaRPr>
          </a:p>
          <a:p>
            <a:pPr marL="0" indent="0" algn="ctr">
              <a:buNone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Heiti TC Medium" panose="02000000000000000000" pitchFamily="2" charset="-128"/>
              <a:cs typeface="Arial" panose="020B0604020202020204" pitchFamily="34" charset="0"/>
            </a:endParaRPr>
          </a:p>
        </p:txBody>
      </p:sp>
      <p:pic>
        <p:nvPicPr>
          <p:cNvPr id="8" name="图片 7" descr="图片包含 游戏机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791" y="2399308"/>
            <a:ext cx="4483100" cy="4483100"/>
          </a:xfrm>
          <a:prstGeom prst="rect">
            <a:avLst/>
          </a:prstGeom>
        </p:spPr>
      </p:pic>
      <p:sp>
        <p:nvSpPr>
          <p:cNvPr id="9" name="标题 1"/>
          <p:cNvSpPr txBox="1"/>
          <p:nvPr/>
        </p:nvSpPr>
        <p:spPr>
          <a:xfrm>
            <a:off x="479879" y="959564"/>
            <a:ext cx="11276693" cy="8903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3400" dirty="0">
                <a:solidFill>
                  <a:srgbClr val="EF790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Compare the generated BOLD and real BOLD</a:t>
            </a:r>
            <a:endParaRPr lang="en-US" altLang="zh-CN" sz="3400" dirty="0">
              <a:solidFill>
                <a:srgbClr val="EF7904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2" name="文本框 14"/>
          <p:cNvSpPr txBox="1"/>
          <p:nvPr/>
        </p:nvSpPr>
        <p:spPr>
          <a:xfrm>
            <a:off x="873801" y="1894846"/>
            <a:ext cx="10300880" cy="1217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b="1" u="sng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Functional connectivity</a:t>
            </a:r>
            <a:r>
              <a:rPr lang="en-US" altLang="zh-CN" sz="2400" b="1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revealed by model</a:t>
            </a:r>
            <a:r>
              <a:rPr lang="zh-CN" altLang="en-US" sz="24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generated BOLD shows </a:t>
            </a:r>
            <a:r>
              <a:rPr lang="en-US" altLang="zh-CN" sz="2400" b="1" u="sng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correlation</a:t>
            </a:r>
            <a:r>
              <a:rPr lang="en-US" altLang="zh-CN" sz="24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with empirical data, while the one from null model not.</a:t>
            </a:r>
            <a:endParaRPr lang="en-US" altLang="zh-CN" sz="2400" dirty="0">
              <a:solidFill>
                <a:srgbClr val="40404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Regularized regression model successfully capture the brain dynamic.</a:t>
            </a:r>
            <a:endParaRPr lang="en-US" altLang="zh-CN" sz="2400" dirty="0">
              <a:solidFill>
                <a:srgbClr val="40404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3" name="图片 22" descr="图片包含 游戏机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9031" y="2399308"/>
            <a:ext cx="4483100" cy="4483100"/>
          </a:xfrm>
          <a:prstGeom prst="rect">
            <a:avLst/>
          </a:prstGeom>
        </p:spPr>
      </p:pic>
      <p:pic>
        <p:nvPicPr>
          <p:cNvPr id="25" name="图片 24" descr="卡通人物&#10;&#10;低可信度描述已自动生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501" y="3429000"/>
            <a:ext cx="3712212" cy="2784159"/>
          </a:xfrm>
          <a:prstGeom prst="rect">
            <a:avLst/>
          </a:prstGeom>
        </p:spPr>
      </p:pic>
      <p:pic>
        <p:nvPicPr>
          <p:cNvPr id="26" name="图片 25" descr="图片包含 游戏机&#10;&#10;描述已自动生成"/>
          <p:cNvPicPr>
            <a:picLocks noChangeAspect="1"/>
          </p:cNvPicPr>
          <p:nvPr/>
        </p:nvPicPr>
        <p:blipFill rotWithShape="1">
          <a:blip r:embed="rId5"/>
          <a:srcRect l="55076" r="3352" b="71440"/>
          <a:stretch>
            <a:fillRect/>
          </a:stretch>
        </p:blipFill>
        <p:spPr>
          <a:xfrm>
            <a:off x="10655713" y="5008113"/>
            <a:ext cx="1475631" cy="76031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 7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V="1">
            <a:off x="847" y="875297"/>
            <a:ext cx="12192000" cy="26721"/>
          </a:xfrm>
          <a:prstGeom prst="line">
            <a:avLst/>
          </a:prstGeom>
          <a:noFill/>
          <a:ln w="44450">
            <a:solidFill>
              <a:schemeClr val="accent1"/>
            </a:solidFill>
            <a:rou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4" name="内容占位符 2"/>
          <p:cNvSpPr txBox="1"/>
          <p:nvPr/>
        </p:nvSpPr>
        <p:spPr>
          <a:xfrm>
            <a:off x="1007691" y="273988"/>
            <a:ext cx="10176617" cy="5437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Heiti TC Medium" panose="02000000000000000000" pitchFamily="2" charset="-128"/>
                <a:cs typeface="Arial" panose="020B0604020202020204" pitchFamily="34" charset="0"/>
              </a:rPr>
              <a:t>Efficiency-Economy Tradeoff 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Heiti TC Medium" panose="02000000000000000000" pitchFamily="2" charset="-128"/>
              <a:cs typeface="Arial" panose="020B0604020202020204" pitchFamily="34" charset="0"/>
            </a:endParaRPr>
          </a:p>
          <a:p>
            <a:pPr marL="0" indent="0" algn="ctr">
              <a:buNone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Heiti TC Medium" panose="02000000000000000000" pitchFamily="2" charset="-128"/>
              <a:cs typeface="Arial" panose="020B0604020202020204" pitchFamily="34" charset="0"/>
            </a:endParaRPr>
          </a:p>
        </p:txBody>
      </p:sp>
      <p:sp>
        <p:nvSpPr>
          <p:cNvPr id="9" name="文本框 14"/>
          <p:cNvSpPr txBox="1"/>
          <p:nvPr/>
        </p:nvSpPr>
        <p:spPr>
          <a:xfrm>
            <a:off x="7134465" y="2862495"/>
            <a:ext cx="4724112" cy="2067233"/>
          </a:xfrm>
          <a:prstGeom prst="rect">
            <a:avLst/>
          </a:prstGeom>
          <a:solidFill>
            <a:srgbClr val="EDEDED"/>
          </a:solidFill>
        </p:spPr>
        <p:txBody>
          <a:bodyPr wrap="square">
            <a:spAutoFit/>
          </a:bodyPr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Brain pursues a balance between and </a:t>
            </a:r>
            <a:r>
              <a:rPr kumimoji="0" lang="en-US" altLang="zh-CN" sz="20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efficiency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and </a:t>
            </a:r>
            <a:r>
              <a:rPr kumimoji="0" lang="en-US" altLang="zh-CN" sz="2000" b="1" i="0" u="sng" strike="noStrike" kern="1200" cap="none" spc="0" normalizeH="0" baseline="0" noProof="0" dirty="0">
                <a:ln>
                  <a:noFill/>
                </a:ln>
                <a:solidFill>
                  <a:srgbClr val="4372C4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economy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.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(Ed Bullmore, 2012)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The model can be trained to optimize for either </a:t>
            </a:r>
            <a:r>
              <a:rPr kumimoji="0" lang="en-US" altLang="zh-CN" sz="20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accuracy of cognitive task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or </a:t>
            </a:r>
            <a:r>
              <a:rPr kumimoji="0" lang="en-US" altLang="zh-CN" sz="2000" b="1" i="0" u="sng" strike="noStrike" kern="1200" cap="none" spc="0" normalizeH="0" baseline="0" noProof="0" dirty="0">
                <a:ln>
                  <a:noFill/>
                </a:ln>
                <a:solidFill>
                  <a:srgbClr val="4372C4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wiring cost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.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2021864" y="1001480"/>
                <a:ext cx="7451079" cy="647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AppleSystemUIFont" panose="02000503000000020004"/>
                      </a:rPr>
                      <m:t>𝑎𝑟𝑔</m:t>
                    </m:r>
                    <m:func>
                      <m:func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ppleSystemUIFont" panose="02000503000000020004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ppleSystemUIFont" panose="02000503000000020004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ppleSystemUIFont" panose="02000503000000020004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ppleSystemUIFont" panose="02000503000000020004"/>
                              </a:rPr>
                              <m:t>𝑊</m:t>
                            </m:r>
                          </m:lim>
                        </m:limLow>
                      </m:fName>
                      <m:e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ppleSystemUIFont" panose="02000503000000020004"/>
                          </a:rPr>
                          <m:t>(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ppleSystemUIFont" panose="02000503000000020004"/>
                          </a:rPr>
                          <m:t>1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ppleSystemUIFont" panose="02000503000000020004"/>
                          </a:rPr>
                          <m:t>−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ppleSystemUIFont" panose="02000503000000020004"/>
                          </a:rPr>
                          <m:t>𝜆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ppleSystemUIFont" panose="02000503000000020004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sz="2400" i="1" kern="0">
                            <a:solidFill>
                              <a:prstClr val="black"/>
                            </a:solidFill>
                            <a:latin typeface="AppleSystemUIFont" panose="02000503000000020004"/>
                            <a:ea typeface="DengXian" panose="02010600030101010101" pitchFamily="2" charset="-122"/>
                            <a:cs typeface="AppleSystemUIFont" panose="02000503000000020004"/>
                          </a:rPr>
                          <m:t> </m:t>
                        </m:r>
                        <m:f>
                          <m:f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ppleSystemUIFont" panose="02000503000000020004"/>
                              </a:rPr>
                            </m:ctrlPr>
                          </m:fPr>
                          <m:num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ppleSystemUIFont" panose="02000503000000020004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ppleSystemUIFont" panose="02000503000000020004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subHide m:val="on"/>
                            <m:supHide m:val="on"/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ppleSystemUIFont" panose="02000503000000020004"/>
                              </a:rPr>
                            </m:ctrlPr>
                          </m:naryPr>
                          <m:sub/>
                          <m:sup/>
                          <m:e>
                            <m:sSubSup>
                              <m:sSubSupPr>
                                <m:ctrlP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ppleSystemUIFont" panose="02000503000000020004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AppleSystemUIFont" panose="02000503000000020004"/>
                                  </a:rPr>
                                  <m:t>|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sz="2400" i="1" ker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AppleSystemUIFont" panose="02000503000000020004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 ker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AppleSystemUIFont" panose="02000503000000020004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 ker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AppleSystemUIFont" panose="02000503000000020004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 ker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AppleSystemUIFont" panose="02000503000000020004"/>
                                          </a:rPr>
                                          <m:t>𝑡</m:t>
                                        </m:r>
                                        <m:r>
                                          <a:rPr lang="en-US" altLang="zh-CN" sz="2400" i="1" ker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AppleSystemUIFont" panose="02000503000000020004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sz="2400" i="1" ker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AppleSystemUIFont" panose="02000503000000020004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400" i="1" ker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AppleSystemUIFont" panose="02000503000000020004"/>
                                      </a:rPr>
                                      <m:t>−</m:t>
                                    </m:r>
                                    <m:r>
                                      <a:rPr lang="en-US" altLang="zh-CN" sz="2400" i="1" ker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AppleSystemUIFont" panose="02000503000000020004"/>
                                      </a:rPr>
                                      <m:t>𝑊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 ker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AppleSystemUIFont" panose="02000503000000020004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 ker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AppleSystemUIFont" panose="02000503000000020004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 ker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AppleSystemUIFont" panose="02000503000000020004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AppleSystemUIFont" panose="02000503000000020004"/>
                                  </a:rPr>
                                  <m:t>|</m:t>
                                </m:r>
                              </m:e>
                              <m:sub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AppleSystemUIFont" panose="02000503000000020004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AppleSystemUIFont" panose="02000503000000020004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ppleSystemUIFont" panose="02000503000000020004"/>
                          </a:rPr>
                          <m:t>+</m:t>
                        </m:r>
                        <m:r>
                          <a:rPr lang="el-GR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ppleSystemUIFont" panose="02000503000000020004"/>
                          </a:rPr>
                          <m:t>𝜆</m:t>
                        </m:r>
                        <m:sSubSup>
                          <m:sSubSup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ppleSystemUIFont" panose="02000503000000020004"/>
                              </a:rPr>
                            </m:ctrlPr>
                          </m:sSubSup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ppleSystemUIFont" panose="02000503000000020004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ppleSystemUIFont" panose="02000503000000020004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AppleSystemUIFont" panose="02000503000000020004"/>
                                  </a:rPr>
                                  <m:t>𝑊</m:t>
                                </m:r>
                              </m:e>
                            </m:d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ppleSystemUIFont" panose="02000503000000020004"/>
                              </a:rPr>
                              <m:t>|</m:t>
                            </m:r>
                          </m:e>
                          <m:sub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ppleSystemUIFont" panose="02000503000000020004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ppleSystemUIFont" panose="02000503000000020004"/>
                              </a:rPr>
                              <m:t>2</m:t>
                            </m:r>
                          </m:sup>
                        </m:sSubSup>
                      </m:e>
                    </m:func>
                  </m:oMath>
                </a14:m>
                <a:r>
                  <a:rPr lang="en-US" altLang="zh-CN" sz="1600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  <a:endParaRPr lang="en-US" altLang="zh-CN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864" y="1001480"/>
                <a:ext cx="7451079" cy="647100"/>
              </a:xfrm>
              <a:prstGeom prst="rect">
                <a:avLst/>
              </a:prstGeom>
              <a:blipFill rotWithShape="1">
                <a:blip r:embed="rId2"/>
                <a:stretch>
                  <a:fillRect t="-13" b="1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/>
          <p:cNvSpPr/>
          <p:nvPr/>
        </p:nvSpPr>
        <p:spPr>
          <a:xfrm rot="16200000">
            <a:off x="5215984" y="917902"/>
            <a:ext cx="381000" cy="1862990"/>
          </a:xfrm>
          <a:prstGeom prst="leftBrace">
            <a:avLst>
              <a:gd name="adj1" fmla="val 69955"/>
              <a:gd name="adj2" fmla="val 5000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Left Brace 5"/>
          <p:cNvSpPr/>
          <p:nvPr/>
        </p:nvSpPr>
        <p:spPr>
          <a:xfrm rot="16200000">
            <a:off x="7438122" y="1344493"/>
            <a:ext cx="381000" cy="989172"/>
          </a:xfrm>
          <a:prstGeom prst="leftBrace">
            <a:avLst>
              <a:gd name="adj1" fmla="val 56982"/>
              <a:gd name="adj2" fmla="val 50000"/>
            </a:avLst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32278" y="2054976"/>
            <a:ext cx="2712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Term2: Constrain on wiring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68828" y="2070851"/>
            <a:ext cx="28536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Term1: Recover dynamics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图片 3" descr="窗户外的钟表&#10;&#10;中度可信度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5265" y="2656370"/>
            <a:ext cx="7772400" cy="400710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 7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V="1">
            <a:off x="847" y="875297"/>
            <a:ext cx="12192000" cy="26721"/>
          </a:xfrm>
          <a:prstGeom prst="line">
            <a:avLst/>
          </a:prstGeom>
          <a:noFill/>
          <a:ln w="44450">
            <a:solidFill>
              <a:schemeClr val="accent1"/>
            </a:solidFill>
            <a:rou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4" name="内容占位符 2"/>
          <p:cNvSpPr txBox="1"/>
          <p:nvPr/>
        </p:nvSpPr>
        <p:spPr>
          <a:xfrm>
            <a:off x="1007691" y="273988"/>
            <a:ext cx="10176617" cy="5437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Heiti TC Medium" panose="02000000000000000000" pitchFamily="2" charset="-128"/>
                <a:cs typeface="Arial" panose="020B0604020202020204" pitchFamily="34" charset="0"/>
              </a:rPr>
              <a:t>Efficiency-Economy Tradeoff 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Heiti TC Medium" panose="02000000000000000000" pitchFamily="2" charset="-128"/>
              <a:cs typeface="Arial" panose="020B0604020202020204" pitchFamily="34" charset="0"/>
            </a:endParaRPr>
          </a:p>
          <a:p>
            <a:pPr marL="0" indent="0" algn="ctr">
              <a:buNone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Heiti TC Medium" panose="02000000000000000000" pitchFamily="2" charset="-128"/>
              <a:cs typeface="Arial" panose="020B0604020202020204" pitchFamily="34" charset="0"/>
            </a:endParaRPr>
          </a:p>
        </p:txBody>
      </p:sp>
      <p:pic>
        <p:nvPicPr>
          <p:cNvPr id="3" name="图片 2" descr="图表&#10;&#10;低可信度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67" y="2684133"/>
            <a:ext cx="6028738" cy="3859192"/>
          </a:xfrm>
          <a:prstGeom prst="rect">
            <a:avLst/>
          </a:prstGeom>
        </p:spPr>
      </p:pic>
      <p:sp>
        <p:nvSpPr>
          <p:cNvPr id="9" name="文本框 14"/>
          <p:cNvSpPr txBox="1"/>
          <p:nvPr/>
        </p:nvSpPr>
        <p:spPr>
          <a:xfrm>
            <a:off x="7134465" y="2862495"/>
            <a:ext cx="4724112" cy="2067233"/>
          </a:xfrm>
          <a:prstGeom prst="rect">
            <a:avLst/>
          </a:prstGeom>
          <a:solidFill>
            <a:srgbClr val="EDEDED"/>
          </a:solidFill>
        </p:spPr>
        <p:txBody>
          <a:bodyPr wrap="square">
            <a:spAutoFit/>
          </a:bodyPr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Brain pursues a balance between and </a:t>
            </a:r>
            <a:r>
              <a:rPr kumimoji="0" lang="en-US" altLang="zh-CN" sz="20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efficiency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and </a:t>
            </a:r>
            <a:r>
              <a:rPr kumimoji="0" lang="en-US" altLang="zh-CN" sz="2000" b="1" i="0" u="sng" strike="noStrike" kern="1200" cap="none" spc="0" normalizeH="0" baseline="0" noProof="0" dirty="0">
                <a:ln>
                  <a:noFill/>
                </a:ln>
                <a:solidFill>
                  <a:srgbClr val="4372C4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economy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.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(Ed Bullmore, 2012)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The model can be trained to optimize for either </a:t>
            </a:r>
            <a:r>
              <a:rPr kumimoji="0" lang="en-US" altLang="zh-CN" sz="20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accuracy of cognitive task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or </a:t>
            </a:r>
            <a:r>
              <a:rPr kumimoji="0" lang="en-US" altLang="zh-CN" sz="2000" b="1" i="0" u="sng" strike="noStrike" kern="1200" cap="none" spc="0" normalizeH="0" baseline="0" noProof="0" dirty="0">
                <a:ln>
                  <a:noFill/>
                </a:ln>
                <a:solidFill>
                  <a:srgbClr val="4372C4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wiring cost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.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2021864" y="1001480"/>
                <a:ext cx="7451079" cy="647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lang="en-US" altLang="zh-CN" sz="2400" i="1" ker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AppleSystemUIFont" panose="02000503000000020004"/>
                      </a:rPr>
                      <m:t>𝑎𝑟𝑔</m:t>
                    </m:r>
                    <m:func>
                      <m:funcPr>
                        <m:ctrlP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ppleSystemUIFont" panose="02000503000000020004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ppleSystemUIFont" panose="02000503000000020004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ppleSystemUIFont" panose="02000503000000020004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ppleSystemUIFont" panose="02000503000000020004"/>
                              </a:rPr>
                              <m:t>𝑊</m:t>
                            </m:r>
                          </m:lim>
                        </m:limLow>
                      </m:fName>
                      <m:e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ppleSystemUIFont" panose="02000503000000020004"/>
                          </a:rPr>
                          <m:t>(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ppleSystemUIFont" panose="02000503000000020004"/>
                          </a:rPr>
                          <m:t>1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ppleSystemUIFont" panose="02000503000000020004"/>
                          </a:rPr>
                          <m:t>−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ppleSystemUIFont" panose="02000503000000020004"/>
                          </a:rPr>
                          <m:t>𝜆</m:t>
                        </m:r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ppleSystemUIFont" panose="02000503000000020004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sz="2400" i="1" kern="0">
                            <a:solidFill>
                              <a:prstClr val="black"/>
                            </a:solidFill>
                            <a:latin typeface="AppleSystemUIFont" panose="02000503000000020004"/>
                            <a:ea typeface="DengXian" panose="02010600030101010101" pitchFamily="2" charset="-122"/>
                            <a:cs typeface="AppleSystemUIFont" panose="02000503000000020004"/>
                          </a:rPr>
                          <m:t> </m:t>
                        </m:r>
                        <m:f>
                          <m:f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ppleSystemUIFont" panose="02000503000000020004"/>
                              </a:rPr>
                            </m:ctrlPr>
                          </m:fPr>
                          <m:num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ppleSystemUIFont" panose="02000503000000020004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ppleSystemUIFont" panose="02000503000000020004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subHide m:val="on"/>
                            <m:supHide m:val="on"/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ppleSystemUIFont" panose="02000503000000020004"/>
                              </a:rPr>
                            </m:ctrlPr>
                          </m:naryPr>
                          <m:sub/>
                          <m:sup/>
                          <m:e>
                            <m:sSubSup>
                              <m:sSubSupPr>
                                <m:ctrlP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ppleSystemUIFont" panose="02000503000000020004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AppleSystemUIFont" panose="02000503000000020004"/>
                                  </a:rPr>
                                  <m:t>|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altLang="zh-CN" sz="2400" i="1" ker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cs typeface="AppleSystemUIFont" panose="02000503000000020004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i="1" ker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AppleSystemUIFont" panose="02000503000000020004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 ker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AppleSystemUIFont" panose="02000503000000020004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 ker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AppleSystemUIFont" panose="02000503000000020004"/>
                                          </a:rPr>
                                          <m:t>𝑡</m:t>
                                        </m:r>
                                        <m:r>
                                          <a:rPr lang="en-US" altLang="zh-CN" sz="2400" i="1" ker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AppleSystemUIFont" panose="02000503000000020004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sz="2400" i="1" ker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AppleSystemUIFont" panose="02000503000000020004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400" i="1" ker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AppleSystemUIFont" panose="02000503000000020004"/>
                                      </a:rPr>
                                      <m:t>−</m:t>
                                    </m:r>
                                    <m:r>
                                      <a:rPr lang="en-US" altLang="zh-CN" sz="2400" i="1" ker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AppleSystemUIFont" panose="02000503000000020004"/>
                                      </a:rPr>
                                      <m:t>𝑊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i="1" ker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cs typeface="AppleSystemUIFont" panose="02000503000000020004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i="1" ker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AppleSystemUIFont" panose="02000503000000020004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2400" i="1" kern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AppleSystemUIFont" panose="02000503000000020004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AppleSystemUIFont" panose="02000503000000020004"/>
                                  </a:rPr>
                                  <m:t>|</m:t>
                                </m:r>
                              </m:e>
                              <m:sub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AppleSystemUIFont" panose="02000503000000020004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AppleSystemUIFont" panose="02000503000000020004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  <m:r>
                          <a:rPr lang="en-US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ppleSystemUIFont" panose="02000503000000020004"/>
                          </a:rPr>
                          <m:t>+</m:t>
                        </m:r>
                        <m:r>
                          <a:rPr lang="el-GR" altLang="zh-CN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ppleSystemUIFont" panose="02000503000000020004"/>
                          </a:rPr>
                          <m:t>𝜆</m:t>
                        </m:r>
                        <m:sSubSup>
                          <m:sSubSupPr>
                            <m:ctrlP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cs typeface="AppleSystemUIFont" panose="02000503000000020004"/>
                              </a:rPr>
                            </m:ctrlPr>
                          </m:sSubSup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ppleSystemUIFont" panose="02000503000000020004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cs typeface="AppleSystemUIFont" panose="02000503000000020004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 ker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AppleSystemUIFont" panose="02000503000000020004"/>
                                  </a:rPr>
                                  <m:t>𝑊</m:t>
                                </m:r>
                              </m:e>
                            </m:d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ppleSystemUIFont" panose="02000503000000020004"/>
                              </a:rPr>
                              <m:t>|</m:t>
                            </m:r>
                          </m:e>
                          <m:sub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ppleSystemUIFont" panose="02000503000000020004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ppleSystemUIFont" panose="02000503000000020004"/>
                              </a:rPr>
                              <m:t>2</m:t>
                            </m:r>
                          </m:sup>
                        </m:sSubSup>
                      </m:e>
                    </m:func>
                  </m:oMath>
                </a14:m>
                <a:r>
                  <a:rPr lang="en-US" altLang="zh-CN" sz="1600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  <a:endParaRPr lang="en-US" altLang="zh-CN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864" y="1001480"/>
                <a:ext cx="7451079" cy="647100"/>
              </a:xfrm>
              <a:prstGeom prst="rect">
                <a:avLst/>
              </a:prstGeom>
              <a:blipFill rotWithShape="1">
                <a:blip r:embed="rId3"/>
                <a:stretch>
                  <a:fillRect t="-13" b="1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/>
          <p:cNvSpPr/>
          <p:nvPr/>
        </p:nvSpPr>
        <p:spPr>
          <a:xfrm rot="16200000">
            <a:off x="5215984" y="917902"/>
            <a:ext cx="381000" cy="1862990"/>
          </a:xfrm>
          <a:prstGeom prst="leftBrace">
            <a:avLst>
              <a:gd name="adj1" fmla="val 69955"/>
              <a:gd name="adj2" fmla="val 50000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Left Brace 5"/>
          <p:cNvSpPr/>
          <p:nvPr/>
        </p:nvSpPr>
        <p:spPr>
          <a:xfrm rot="16200000">
            <a:off x="7438122" y="1344493"/>
            <a:ext cx="381000" cy="989172"/>
          </a:xfrm>
          <a:prstGeom prst="leftBrace">
            <a:avLst>
              <a:gd name="adj1" fmla="val 56982"/>
              <a:gd name="adj2" fmla="val 50000"/>
            </a:avLst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32278" y="2054976"/>
            <a:ext cx="2712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Term2: Constrain on wiring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68828" y="2070851"/>
            <a:ext cx="28536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Term1: Recover dynamics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 7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V="1">
            <a:off x="847" y="875297"/>
            <a:ext cx="12192000" cy="26721"/>
          </a:xfrm>
          <a:prstGeom prst="line">
            <a:avLst/>
          </a:prstGeom>
          <a:noFill/>
          <a:ln w="44450">
            <a:solidFill>
              <a:schemeClr val="accent1"/>
            </a:solidFill>
            <a:rou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4" name="内容占位符 2"/>
          <p:cNvSpPr txBox="1"/>
          <p:nvPr/>
        </p:nvSpPr>
        <p:spPr>
          <a:xfrm>
            <a:off x="1007691" y="273988"/>
            <a:ext cx="10176617" cy="5437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zh-CN" sz="3600" dirty="0">
                <a:solidFill>
                  <a:prstClr val="black"/>
                </a:solidFill>
                <a:latin typeface="Arial" panose="020B0604020202020204" pitchFamily="34" charset="0"/>
                <a:ea typeface="Heiti TC Medium" panose="02000000000000000000" pitchFamily="2" charset="-128"/>
                <a:cs typeface="Arial" panose="020B0604020202020204" pitchFamily="34" charset="0"/>
                <a:sym typeface="+mn-ea"/>
              </a:rPr>
              <a:t>Efficiency-Economy</a:t>
            </a:r>
            <a:r>
              <a:rPr lang="zh-CN" altLang="en-US" sz="3600" dirty="0">
                <a:solidFill>
                  <a:prstClr val="black"/>
                </a:solidFill>
                <a:latin typeface="Arial" panose="020B0604020202020204" pitchFamily="34" charset="0"/>
                <a:ea typeface="Heiti TC Medium" panose="02000000000000000000" pitchFamily="2" charset="-128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3600" dirty="0">
                <a:solidFill>
                  <a:prstClr val="black"/>
                </a:solidFill>
                <a:latin typeface="Arial" panose="020B0604020202020204" pitchFamily="34" charset="0"/>
                <a:ea typeface="Heiti TC Medium" panose="02000000000000000000" pitchFamily="2" charset="-128"/>
                <a:cs typeface="Arial" panose="020B0604020202020204" pitchFamily="34" charset="0"/>
                <a:sym typeface="+mn-ea"/>
              </a:rPr>
              <a:t>Tradeoff in the brain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Heiti TC Medium" panose="02000000000000000000" pitchFamily="2" charset="-128"/>
              <a:cs typeface="Arial" panose="020B0604020202020204" pitchFamily="34" charset="0"/>
            </a:endParaRPr>
          </a:p>
        </p:txBody>
      </p:sp>
      <p:pic>
        <p:nvPicPr>
          <p:cNvPr id="4" name="图片 3" descr="图表, 折线图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87" y="3592308"/>
            <a:ext cx="3951440" cy="2631750"/>
          </a:xfrm>
          <a:prstGeom prst="rect">
            <a:avLst/>
          </a:prstGeom>
        </p:spPr>
      </p:pic>
      <p:pic>
        <p:nvPicPr>
          <p:cNvPr id="5" name="图片 4" descr="图片包含 表格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360" y="3429000"/>
            <a:ext cx="2723493" cy="2723493"/>
          </a:xfrm>
          <a:prstGeom prst="rect">
            <a:avLst/>
          </a:prstGeom>
        </p:spPr>
      </p:pic>
      <p:pic>
        <p:nvPicPr>
          <p:cNvPr id="6" name="图片 5" descr="一些文字和图案&#10;&#10;描述已自动生成"/>
          <p:cNvPicPr>
            <a:picLocks noChangeAspect="1"/>
          </p:cNvPicPr>
          <p:nvPr/>
        </p:nvPicPr>
        <p:blipFill rotWithShape="1">
          <a:blip r:embed="rId4"/>
          <a:srcRect l="10212" r="4600"/>
          <a:stretch>
            <a:fillRect/>
          </a:stretch>
        </p:blipFill>
        <p:spPr>
          <a:xfrm>
            <a:off x="6803188" y="3434844"/>
            <a:ext cx="2315074" cy="2717649"/>
          </a:xfrm>
          <a:prstGeom prst="rect">
            <a:avLst/>
          </a:prstGeom>
        </p:spPr>
      </p:pic>
      <p:pic>
        <p:nvPicPr>
          <p:cNvPr id="7" name="图片 6" descr="一些文字和图案&#10;&#10;描述已自动生成"/>
          <p:cNvPicPr>
            <a:picLocks noChangeAspect="1"/>
          </p:cNvPicPr>
          <p:nvPr/>
        </p:nvPicPr>
        <p:blipFill rotWithShape="1">
          <a:blip r:embed="rId5"/>
          <a:srcRect l="8809"/>
          <a:stretch>
            <a:fillRect/>
          </a:stretch>
        </p:blipFill>
        <p:spPr>
          <a:xfrm>
            <a:off x="9114498" y="3447255"/>
            <a:ext cx="2478252" cy="2717649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913358" y="5662458"/>
            <a:ext cx="108000" cy="108000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187507" y="4402952"/>
            <a:ext cx="108000" cy="108000"/>
          </a:xfrm>
          <a:prstGeom prst="ellipse">
            <a:avLst/>
          </a:prstGeom>
          <a:solidFill>
            <a:srgbClr val="EF7904">
              <a:alpha val="50000"/>
            </a:srgbClr>
          </a:solidFill>
          <a:ln>
            <a:solidFill>
              <a:srgbClr val="EF79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436455" y="3717628"/>
            <a:ext cx="108000" cy="108000"/>
          </a:xfrm>
          <a:prstGeom prst="ellipse">
            <a:avLst/>
          </a:prstGeom>
          <a:solidFill>
            <a:srgbClr val="003C7A">
              <a:alpha val="50000"/>
            </a:srgbClr>
          </a:solidFill>
          <a:ln>
            <a:solidFill>
              <a:srgbClr val="003C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箭头连接符 10"/>
          <p:cNvCxnSpPr/>
          <p:nvPr/>
        </p:nvCxnSpPr>
        <p:spPr>
          <a:xfrm>
            <a:off x="4555110" y="6011016"/>
            <a:ext cx="69088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7067693" y="6011016"/>
            <a:ext cx="1786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Increasing</a:t>
            </a:r>
            <a:r>
              <a:rPr kumimoji="1" lang="zh-CN" alt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economy</a:t>
            </a:r>
            <a:endParaRPr kumimoji="1" lang="zh-CN" alt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86545" y="542155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rgbClr val="FF2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1" lang="zh-CN" altLang="en-US" sz="1200" dirty="0">
              <a:solidFill>
                <a:srgbClr val="FF26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160694" y="4125953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rgbClr val="EF790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1" lang="zh-CN" altLang="en-US" sz="1200" dirty="0">
              <a:solidFill>
                <a:srgbClr val="EF790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436163" y="348464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rgbClr val="003C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1" lang="zh-CN" altLang="en-US" sz="1200" dirty="0">
              <a:solidFill>
                <a:srgbClr val="003C7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551130" y="1135691"/>
            <a:ext cx="11276693" cy="8903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3400" dirty="0">
                <a:solidFill>
                  <a:srgbClr val="EF790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Modularity emerges with constrained energy</a:t>
            </a:r>
            <a:endParaRPr lang="en-US" altLang="zh-CN" sz="3400" dirty="0">
              <a:solidFill>
                <a:srgbClr val="EF7904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9" name="文本框 14"/>
          <p:cNvSpPr txBox="1"/>
          <p:nvPr/>
        </p:nvSpPr>
        <p:spPr>
          <a:xfrm>
            <a:off x="945052" y="2070973"/>
            <a:ext cx="10300880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the economy increases, the </a:t>
            </a:r>
            <a:r>
              <a:rPr lang="en-US" altLang="zh-CN" sz="2400" b="1" u="sng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connectivity topology </a:t>
            </a:r>
            <a:r>
              <a:rPr lang="en-US" altLang="zh-CN" sz="24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shows up modular structure.</a:t>
            </a:r>
            <a:endParaRPr lang="en-US" altLang="zh-CN" sz="2400" dirty="0">
              <a:solidFill>
                <a:srgbClr val="40404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389172" y="3623140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rgbClr val="FF2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1:</a:t>
            </a:r>
            <a:endParaRPr kumimoji="1" lang="zh-CN" altLang="en-US" sz="1200" dirty="0">
              <a:solidFill>
                <a:srgbClr val="FF26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699630" y="3618257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rgbClr val="EF790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2:</a:t>
            </a:r>
            <a:endParaRPr kumimoji="1" lang="zh-CN" altLang="en-US" sz="1200" dirty="0">
              <a:solidFill>
                <a:srgbClr val="EF790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014471" y="3629690"/>
            <a:ext cx="312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rgbClr val="003C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3:</a:t>
            </a:r>
            <a:endParaRPr kumimoji="1" lang="zh-CN" altLang="en-US" sz="1200" dirty="0">
              <a:solidFill>
                <a:srgbClr val="003C7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 7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V="1">
            <a:off x="847" y="875297"/>
            <a:ext cx="12192000" cy="26721"/>
          </a:xfrm>
          <a:prstGeom prst="line">
            <a:avLst/>
          </a:prstGeom>
          <a:noFill/>
          <a:ln w="44450">
            <a:solidFill>
              <a:schemeClr val="accent1"/>
            </a:solidFill>
            <a:rou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4" name="内容占位符 2"/>
          <p:cNvSpPr txBox="1"/>
          <p:nvPr/>
        </p:nvSpPr>
        <p:spPr>
          <a:xfrm>
            <a:off x="1007691" y="273988"/>
            <a:ext cx="10176617" cy="5437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zh-CN" sz="3600" dirty="0">
                <a:solidFill>
                  <a:prstClr val="black"/>
                </a:solidFill>
                <a:latin typeface="Arial" panose="020B0604020202020204" pitchFamily="34" charset="0"/>
                <a:ea typeface="Heiti TC Medium" panose="02000000000000000000" pitchFamily="2" charset="-128"/>
                <a:cs typeface="Arial" panose="020B0604020202020204" pitchFamily="34" charset="0"/>
              </a:rPr>
              <a:t>Efficiency-Economy</a:t>
            </a:r>
            <a:r>
              <a:rPr lang="zh-CN" altLang="en-US" sz="3600" dirty="0">
                <a:solidFill>
                  <a:prstClr val="black"/>
                </a:solidFill>
                <a:latin typeface="Arial" panose="020B0604020202020204" pitchFamily="34" charset="0"/>
                <a:ea typeface="Heiti TC Medium" panose="02000000000000000000" pitchFamily="2" charset="-128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solidFill>
                  <a:prstClr val="black"/>
                </a:solidFill>
                <a:latin typeface="Arial" panose="020B0604020202020204" pitchFamily="34" charset="0"/>
                <a:ea typeface="Heiti TC Medium" panose="02000000000000000000" pitchFamily="2" charset="-128"/>
                <a:cs typeface="Arial" panose="020B0604020202020204" pitchFamily="34" charset="0"/>
              </a:rPr>
              <a:t>Tradeoff </a:t>
            </a:r>
            <a:r>
              <a:rPr lang="en-US" altLang="zh-CN" sz="3600" dirty="0">
                <a:solidFill>
                  <a:prstClr val="black"/>
                </a:solidFill>
                <a:latin typeface="Arial" panose="020B0604020202020204" pitchFamily="34" charset="0"/>
                <a:ea typeface="Heiti TC Medium" panose="02000000000000000000" pitchFamily="2" charset="-128"/>
                <a:cs typeface="Arial" panose="020B0604020202020204" pitchFamily="34" charset="0"/>
              </a:rPr>
              <a:t>in the brain</a:t>
            </a:r>
            <a:endParaRPr lang="en-US" altLang="zh-CN" sz="3600" dirty="0">
              <a:solidFill>
                <a:prstClr val="black"/>
              </a:solidFill>
              <a:latin typeface="Arial" panose="020B0604020202020204" pitchFamily="34" charset="0"/>
              <a:ea typeface="Heiti TC Medium" panose="02000000000000000000" pitchFamily="2" charset="-128"/>
              <a:cs typeface="Arial" panose="020B0604020202020204" pitchFamily="34" charset="0"/>
            </a:endParaRPr>
          </a:p>
          <a:p>
            <a:pPr marL="0" indent="0" algn="ctr">
              <a:buNone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Heiti TC Medium" panose="02000000000000000000" pitchFamily="2" charset="-128"/>
              <a:cs typeface="Arial" panose="020B0604020202020204" pitchFamily="34" charset="0"/>
            </a:endParaRPr>
          </a:p>
        </p:txBody>
      </p:sp>
      <p:sp>
        <p:nvSpPr>
          <p:cNvPr id="30" name="标题 1"/>
          <p:cNvSpPr txBox="1"/>
          <p:nvPr/>
        </p:nvSpPr>
        <p:spPr>
          <a:xfrm>
            <a:off x="539256" y="1090177"/>
            <a:ext cx="11276693" cy="8903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3400" dirty="0">
                <a:solidFill>
                  <a:srgbClr val="EF790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Topological</a:t>
            </a:r>
            <a:r>
              <a:rPr lang="zh-CN" altLang="en-US" sz="3400" dirty="0">
                <a:solidFill>
                  <a:srgbClr val="EF790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altLang="zh-CN" sz="3400" dirty="0">
                <a:solidFill>
                  <a:srgbClr val="EF790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structure resembles empirical connectivity</a:t>
            </a:r>
            <a:endParaRPr lang="en-US" altLang="zh-CN" sz="3400" dirty="0">
              <a:solidFill>
                <a:srgbClr val="EF7904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1" name="图片 30" descr="一些文字和图案&#10;&#10;中度可信度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896" y="3429000"/>
            <a:ext cx="2701284" cy="2701284"/>
          </a:xfrm>
          <a:prstGeom prst="rect">
            <a:avLst/>
          </a:prstGeom>
        </p:spPr>
      </p:pic>
      <p:pic>
        <p:nvPicPr>
          <p:cNvPr id="32" name="图片 31" descr="图片包含 游戏机, 游戏&#10;&#10;描述已自动生成"/>
          <p:cNvPicPr>
            <a:picLocks noChangeAspect="1"/>
          </p:cNvPicPr>
          <p:nvPr/>
        </p:nvPicPr>
        <p:blipFill rotWithShape="1">
          <a:blip r:embed="rId3"/>
          <a:srcRect l="12271" r="6373"/>
          <a:stretch>
            <a:fillRect/>
          </a:stretch>
        </p:blipFill>
        <p:spPr>
          <a:xfrm>
            <a:off x="6928981" y="3429000"/>
            <a:ext cx="2197626" cy="2701284"/>
          </a:xfrm>
          <a:prstGeom prst="rect">
            <a:avLst/>
          </a:prstGeom>
        </p:spPr>
      </p:pic>
      <p:pic>
        <p:nvPicPr>
          <p:cNvPr id="33" name="图片 32" descr="图表, 折线图&#10;&#10;描述已自动生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913" y="3546794"/>
            <a:ext cx="3951440" cy="2631750"/>
          </a:xfrm>
          <a:prstGeom prst="rect">
            <a:avLst/>
          </a:prstGeom>
        </p:spPr>
      </p:pic>
      <p:sp>
        <p:nvSpPr>
          <p:cNvPr id="34" name="椭圆 33"/>
          <p:cNvSpPr/>
          <p:nvPr/>
        </p:nvSpPr>
        <p:spPr>
          <a:xfrm>
            <a:off x="901484" y="5616944"/>
            <a:ext cx="108000" cy="108000"/>
          </a:xfrm>
          <a:prstGeom prst="ellipse">
            <a:avLst/>
          </a:prstGeom>
          <a:solidFill>
            <a:srgbClr val="C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2175633" y="4357438"/>
            <a:ext cx="108000" cy="108000"/>
          </a:xfrm>
          <a:prstGeom prst="ellipse">
            <a:avLst/>
          </a:prstGeom>
          <a:solidFill>
            <a:srgbClr val="EF7904">
              <a:alpha val="50000"/>
            </a:srgbClr>
          </a:solidFill>
          <a:ln>
            <a:solidFill>
              <a:srgbClr val="EF79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3424581" y="3672114"/>
            <a:ext cx="108000" cy="108000"/>
          </a:xfrm>
          <a:prstGeom prst="ellipse">
            <a:avLst/>
          </a:prstGeom>
          <a:solidFill>
            <a:srgbClr val="003C7A">
              <a:alpha val="50000"/>
            </a:srgbClr>
          </a:solidFill>
          <a:ln>
            <a:solidFill>
              <a:srgbClr val="003C7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874671" y="537604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rgbClr val="FF2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kumimoji="1" lang="zh-CN" altLang="en-US" sz="1200" dirty="0">
              <a:solidFill>
                <a:srgbClr val="FF26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148820" y="4080439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rgbClr val="EF790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1" lang="zh-CN" altLang="en-US" sz="1200" dirty="0">
              <a:solidFill>
                <a:srgbClr val="EF790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424289" y="343912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solidFill>
                  <a:srgbClr val="003C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kumimoji="1" lang="zh-CN" altLang="en-US" sz="1200" dirty="0">
              <a:solidFill>
                <a:srgbClr val="003C7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图片 39" descr="表格&#10;&#10;描述已自动生成"/>
          <p:cNvPicPr>
            <a:picLocks noChangeAspect="1"/>
          </p:cNvPicPr>
          <p:nvPr/>
        </p:nvPicPr>
        <p:blipFill rotWithShape="1">
          <a:blip r:embed="rId5"/>
          <a:srcRect t="74205" b="9634"/>
          <a:stretch>
            <a:fillRect/>
          </a:stretch>
        </p:blipFill>
        <p:spPr>
          <a:xfrm>
            <a:off x="5391691" y="5887696"/>
            <a:ext cx="2650833" cy="428400"/>
          </a:xfrm>
          <a:prstGeom prst="rect">
            <a:avLst/>
          </a:prstGeom>
        </p:spPr>
      </p:pic>
      <p:pic>
        <p:nvPicPr>
          <p:cNvPr id="41" name="图片 40" descr="图示&#10;&#10;描述已自动生成"/>
          <p:cNvPicPr>
            <a:picLocks noChangeAspect="1"/>
          </p:cNvPicPr>
          <p:nvPr/>
        </p:nvPicPr>
        <p:blipFill rotWithShape="1">
          <a:blip r:embed="rId6"/>
          <a:srcRect l="8802"/>
          <a:stretch>
            <a:fillRect/>
          </a:stretch>
        </p:blipFill>
        <p:spPr>
          <a:xfrm>
            <a:off x="9220102" y="3429000"/>
            <a:ext cx="2463524" cy="2701284"/>
          </a:xfrm>
          <a:prstGeom prst="rect">
            <a:avLst/>
          </a:prstGeom>
        </p:spPr>
      </p:pic>
      <p:pic>
        <p:nvPicPr>
          <p:cNvPr id="42" name="图片 41" descr="图表, 图示&#10;&#10;描述已自动生成"/>
          <p:cNvPicPr>
            <a:picLocks noChangeAspect="1"/>
          </p:cNvPicPr>
          <p:nvPr/>
        </p:nvPicPr>
        <p:blipFill rotWithShape="1">
          <a:blip r:embed="rId7"/>
          <a:srcRect t="75849" b="7890"/>
          <a:stretch>
            <a:fillRect/>
          </a:stretch>
        </p:blipFill>
        <p:spPr>
          <a:xfrm>
            <a:off x="9028719" y="5925882"/>
            <a:ext cx="2628900" cy="427486"/>
          </a:xfrm>
          <a:prstGeom prst="rect">
            <a:avLst/>
          </a:prstGeom>
        </p:spPr>
      </p:pic>
      <p:sp>
        <p:nvSpPr>
          <p:cNvPr id="43" name="文本框 14"/>
          <p:cNvSpPr txBox="1"/>
          <p:nvPr/>
        </p:nvSpPr>
        <p:spPr>
          <a:xfrm>
            <a:off x="933178" y="2025459"/>
            <a:ext cx="10300880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with moderate efficiency and economy shares </a:t>
            </a:r>
            <a:r>
              <a:rPr lang="en-US" altLang="zh-CN" sz="2400" b="1" u="sng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similar topological structure </a:t>
            </a:r>
            <a:r>
              <a:rPr lang="en-US" altLang="zh-CN" sz="24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empirical EC and SC.</a:t>
            </a:r>
            <a:endParaRPr lang="en-US" altLang="zh-CN" sz="2400" dirty="0">
              <a:solidFill>
                <a:srgbClr val="40404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93346" y="2997"/>
            <a:ext cx="12098654" cy="946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4000" b="1">
                <a:solidFill>
                  <a:schemeClr val="accent1"/>
                </a:solidFill>
                <a:latin typeface="Arial Bold" panose="020B0604020202020204" charset="0"/>
                <a:ea typeface="MS PGothic" panose="020B0600070205080204" pitchFamily="34" charset="-128"/>
                <a:cs typeface="Arial Bold" panose="020B0604020202020204" charset="0"/>
              </a:defRPr>
            </a:lvl1pPr>
          </a:lstStyle>
          <a:p>
            <a:r>
              <a:rPr lang="en-US" altLang="zh-CN" sz="3600" dirty="0">
                <a:solidFill>
                  <a:schemeClr val="tx1"/>
                </a:solidFill>
              </a:rPr>
              <a:t>The human brain</a:t>
            </a:r>
            <a:endParaRPr lang="en-US" altLang="zh-CN" sz="3600" dirty="0">
              <a:solidFill>
                <a:schemeClr val="tx1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9691370" y="1213485"/>
            <a:ext cx="22263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Arial Regular" panose="020B0604020202020204" charset="0"/>
                <a:cs typeface="Arial Regular" panose="020B0604020202020204" charset="0"/>
              </a:rPr>
              <a:t>100 billions of</a:t>
            </a:r>
            <a:r>
              <a:rPr lang="en-US" sz="2400">
                <a:latin typeface="Arial Regular" panose="020B0604020202020204" charset="0"/>
                <a:cs typeface="Arial Regular" panose="020B0604020202020204" charset="0"/>
                <a:sym typeface="+mn-ea"/>
              </a:rPr>
              <a:t> neurons</a:t>
            </a:r>
            <a:endParaRPr lang="en-US" sz="2400" baseline="30000">
              <a:latin typeface="Arial Regular" panose="020B0604020202020204" charset="0"/>
              <a:cs typeface="Arial Regular" panose="020B06040202020202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345" y="2187575"/>
            <a:ext cx="2633345" cy="200025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06070" y="1398270"/>
            <a:ext cx="22263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Arial Regular" panose="020B0604020202020204" charset="0"/>
                <a:cs typeface="Arial Regular" panose="020B0604020202020204" charset="0"/>
              </a:rPr>
              <a:t>a brain</a:t>
            </a:r>
            <a:endParaRPr lang="en-US" sz="2400" baseline="30000">
              <a:latin typeface="Arial Regular" panose="020B0604020202020204" charset="0"/>
              <a:cs typeface="Arial Regular" panose="020B0604020202020204" charset="0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3268980" y="1398270"/>
            <a:ext cx="22263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Arial Regular" panose="020B0604020202020204" charset="0"/>
                <a:cs typeface="Arial Regular" panose="020B0604020202020204" charset="0"/>
              </a:rPr>
              <a:t>few lobes</a:t>
            </a:r>
            <a:endParaRPr lang="en-US" sz="2400" baseline="30000">
              <a:latin typeface="Arial Regular" panose="020B0604020202020204" charset="0"/>
              <a:cs typeface="Arial Regular" panose="020B060402020202020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0080" y="2117090"/>
            <a:ext cx="2512695" cy="2020570"/>
          </a:xfrm>
          <a:prstGeom prst="rect">
            <a:avLst/>
          </a:prstGeom>
        </p:spPr>
      </p:pic>
      <p:pic>
        <p:nvPicPr>
          <p:cNvPr id="21" name="Picture 20" descr="A picture containing colorful, holding&#10;&#10;Description automatically generated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2"/>
          <a:stretch>
            <a:fillRect/>
          </a:stretch>
        </p:blipFill>
        <p:spPr>
          <a:xfrm>
            <a:off x="6431915" y="2187575"/>
            <a:ext cx="2512695" cy="219329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875" y="2233930"/>
            <a:ext cx="3252470" cy="1907540"/>
          </a:xfrm>
          <a:prstGeom prst="rect">
            <a:avLst/>
          </a:prstGeom>
        </p:spPr>
      </p:pic>
      <p:sp>
        <p:nvSpPr>
          <p:cNvPr id="20" name="Text Box 19"/>
          <p:cNvSpPr txBox="1"/>
          <p:nvPr/>
        </p:nvSpPr>
        <p:spPr>
          <a:xfrm>
            <a:off x="6002020" y="1213485"/>
            <a:ext cx="32524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Arial Regular" panose="020B0604020202020204" charset="0"/>
                <a:cs typeface="Arial Regular" panose="020B0604020202020204" charset="0"/>
              </a:rPr>
              <a:t>hundreds of </a:t>
            </a:r>
            <a:endParaRPr lang="en-US" sz="2400">
              <a:latin typeface="Arial Regular" panose="020B0604020202020204" charset="0"/>
              <a:cs typeface="Arial Regular" panose="020B0604020202020204" charset="0"/>
            </a:endParaRPr>
          </a:p>
          <a:p>
            <a:pPr algn="ctr"/>
            <a:r>
              <a:rPr lang="en-US" sz="2400">
                <a:latin typeface="Arial Regular" panose="020B0604020202020204" charset="0"/>
                <a:cs typeface="Arial Regular" panose="020B0604020202020204" charset="0"/>
              </a:rPr>
              <a:t>regions</a:t>
            </a:r>
            <a:endParaRPr lang="en-US" sz="2400" baseline="30000">
              <a:latin typeface="Arial Regular" panose="020B0604020202020204" charset="0"/>
              <a:cs typeface="Arial Regular" panose="020B0604020202020204" charset="0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1385570" y="4838065"/>
            <a:ext cx="9051290" cy="1299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60000"/>
              </a:lnSpc>
            </a:pPr>
            <a:r>
              <a:rPr lang="en-US" sz="2000" b="1" dirty="0">
                <a:solidFill>
                  <a:srgbClr val="12484B"/>
                </a:solidFill>
                <a:latin typeface="Arial Bold" panose="020B0604020202020204" charset="0"/>
                <a:ea typeface="MS PGothic" panose="020B0600070205080204" pitchFamily="34" charset="-128"/>
                <a:cs typeface="Arial Bold" panose="020B0604020202020204" charset="0"/>
              </a:rPr>
              <a:t>The neurons (regions) are connected by synapses (white matter fibers).</a:t>
            </a:r>
            <a:endParaRPr lang="en-US" sz="2000" b="1" dirty="0">
              <a:solidFill>
                <a:srgbClr val="12484B"/>
              </a:solidFill>
              <a:latin typeface="Arial Bold" panose="020B0604020202020204" charset="0"/>
              <a:ea typeface="MS PGothic" panose="020B0600070205080204" pitchFamily="34" charset="-128"/>
              <a:cs typeface="Arial Bold" panose="020B0604020202020204" charset="0"/>
            </a:endParaRPr>
          </a:p>
          <a:p>
            <a:pPr algn="ctr">
              <a:lnSpc>
                <a:spcPct val="160000"/>
              </a:lnSpc>
            </a:pPr>
            <a:r>
              <a:rPr lang="en-US" sz="2000" b="1" dirty="0">
                <a:solidFill>
                  <a:srgbClr val="12484B"/>
                </a:solidFill>
                <a:latin typeface="Arial Bold" panose="020B0604020202020204" charset="0"/>
                <a:ea typeface="MS PGothic" panose="020B0600070205080204" pitchFamily="34" charset="-128"/>
                <a:cs typeface="Arial Bold" panose="020B0604020202020204" charset="0"/>
              </a:rPr>
              <a:t>The activity of the connected neurons </a:t>
            </a:r>
            <a:r>
              <a:rPr lang="en-US" sz="2000" b="1" dirty="0">
                <a:solidFill>
                  <a:srgbClr val="12484B"/>
                </a:solidFill>
                <a:latin typeface="Arial Bold" panose="020B0604020202020204" charset="0"/>
                <a:ea typeface="MS PGothic" panose="020B0600070205080204" pitchFamily="34" charset="-128"/>
                <a:cs typeface="Arial Bold" panose="020B0604020202020204" charset="0"/>
                <a:sym typeface="+mn-ea"/>
              </a:rPr>
              <a:t>(regions) are coupled.</a:t>
            </a:r>
            <a:endParaRPr lang="en-US" sz="2000" b="1" dirty="0">
              <a:solidFill>
                <a:srgbClr val="12484B"/>
              </a:solidFill>
              <a:latin typeface="Arial Bold" panose="020B0604020202020204" charset="0"/>
              <a:ea typeface="MS PGothic" panose="020B0600070205080204" pitchFamily="34" charset="-128"/>
              <a:cs typeface="Arial Bold" panose="020B0604020202020204" charset="0"/>
            </a:endParaRPr>
          </a:p>
        </p:txBody>
      </p:sp>
      <p:sp>
        <p:nvSpPr>
          <p:cNvPr id="2" name="Line 7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 flipV="1">
            <a:off x="847" y="875297"/>
            <a:ext cx="12192000" cy="26721"/>
          </a:xfrm>
          <a:prstGeom prst="line">
            <a:avLst/>
          </a:prstGeom>
          <a:noFill/>
          <a:ln w="44450">
            <a:solidFill>
              <a:schemeClr val="accent1"/>
            </a:solidFill>
            <a:round/>
          </a:ln>
          <a:effectLst/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7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V="1">
            <a:off x="847" y="875297"/>
            <a:ext cx="12192000" cy="26721"/>
          </a:xfrm>
          <a:prstGeom prst="line">
            <a:avLst/>
          </a:prstGeom>
          <a:noFill/>
          <a:ln w="44450">
            <a:solidFill>
              <a:schemeClr val="accent1"/>
            </a:solidFill>
            <a:rou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内容占位符 2"/>
          <p:cNvSpPr txBox="1"/>
          <p:nvPr/>
        </p:nvSpPr>
        <p:spPr>
          <a:xfrm>
            <a:off x="1007691" y="107269"/>
            <a:ext cx="10176617" cy="680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Heiti TC Medium" panose="02000000000000000000" pitchFamily="2" charset="-128"/>
                <a:cs typeface="Arial" panose="020B0604020202020204" pitchFamily="34" charset="0"/>
              </a:rPr>
              <a:t>The economy of brain network organization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Heiti TC Medium" panose="02000000000000000000" pitchFamily="2" charset="-128"/>
              <a:cs typeface="Arial" panose="020B0604020202020204" pitchFamily="34" charset="0"/>
            </a:endParaRPr>
          </a:p>
        </p:txBody>
      </p:sp>
      <p:pic>
        <p:nvPicPr>
          <p:cNvPr id="4" name="图片 3" descr="图示&#10;&#10;描述已自动生成"/>
          <p:cNvPicPr>
            <a:picLocks noChangeAspect="1"/>
          </p:cNvPicPr>
          <p:nvPr/>
        </p:nvPicPr>
        <p:blipFill rotWithShape="1">
          <a:blip r:embed="rId2"/>
          <a:srcRect r="1849"/>
          <a:stretch>
            <a:fillRect/>
          </a:stretch>
        </p:blipFill>
        <p:spPr>
          <a:xfrm>
            <a:off x="1616930" y="3715528"/>
            <a:ext cx="8333256" cy="2814713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>
          <a:xfrm>
            <a:off x="527380" y="1171529"/>
            <a:ext cx="9601057" cy="8903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3400" dirty="0">
                <a:solidFill>
                  <a:srgbClr val="EF790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Efficiency and economy tradeoff in brain</a:t>
            </a:r>
            <a:endParaRPr lang="en-US" altLang="zh-CN" sz="3400" dirty="0">
              <a:solidFill>
                <a:srgbClr val="EF7904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文本框 14"/>
          <p:cNvSpPr txBox="1"/>
          <p:nvPr/>
        </p:nvSpPr>
        <p:spPr>
          <a:xfrm>
            <a:off x="921385" y="2106930"/>
            <a:ext cx="10918825" cy="1216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brain can </a:t>
            </a:r>
            <a:r>
              <a:rPr lang="en-US" altLang="zh-CN" sz="2400" b="1" u="sng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increase connection strength</a:t>
            </a:r>
            <a:r>
              <a:rPr lang="en-US" altLang="zh-CN" sz="24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increase </a:t>
            </a:r>
            <a:r>
              <a:rPr lang="en-US" altLang="zh-CN" sz="2400" b="1" u="sng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communication </a:t>
            </a:r>
            <a:r>
              <a:rPr lang="en-US" altLang="zh-CN" sz="2400" b="1" u="sng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efficiency</a:t>
            </a:r>
            <a:r>
              <a:rPr lang="en-US" altLang="zh-CN" sz="24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but it </a:t>
            </a:r>
            <a:r>
              <a:rPr lang="en-US" altLang="zh-CN" sz="2400" b="1" u="sng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compromises the </a:t>
            </a:r>
            <a:r>
              <a:rPr lang="en-US" altLang="zh-CN" sz="2400" b="1" u="sng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economy</a:t>
            </a:r>
            <a:r>
              <a:rPr lang="en-US" altLang="zh-CN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wiring cost </a:t>
            </a:r>
            <a:r>
              <a:rPr lang="en-US" altLang="zh-CN" sz="24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increases</a:t>
            </a:r>
            <a:r>
              <a:rPr lang="en-US" altLang="zh-CN" sz="24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altLang="zh-CN" sz="2400" dirty="0">
              <a:solidFill>
                <a:srgbClr val="40404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the brain evolves to its topography remains unknown.</a:t>
            </a:r>
            <a:endParaRPr lang="en-US" altLang="zh-CN" sz="2400" dirty="0">
              <a:solidFill>
                <a:srgbClr val="40404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14"/>
          <p:cNvSpPr txBox="1"/>
          <p:nvPr/>
        </p:nvSpPr>
        <p:spPr>
          <a:xfrm>
            <a:off x="9554481" y="5708002"/>
            <a:ext cx="2066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Bullmore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et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al., 2012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 7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V="1">
            <a:off x="847" y="875297"/>
            <a:ext cx="12192000" cy="26721"/>
          </a:xfrm>
          <a:prstGeom prst="line">
            <a:avLst/>
          </a:prstGeom>
          <a:noFill/>
          <a:ln w="44450">
            <a:solidFill>
              <a:schemeClr val="accent1"/>
            </a:solidFill>
            <a:rou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4" name="内容占位符 2"/>
          <p:cNvSpPr txBox="1"/>
          <p:nvPr/>
        </p:nvSpPr>
        <p:spPr>
          <a:xfrm>
            <a:off x="1007691" y="107269"/>
            <a:ext cx="10176617" cy="680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Heiti TC Medium" panose="02000000000000000000" pitchFamily="2" charset="-128"/>
                <a:cs typeface="Arial" panose="020B0604020202020204" pitchFamily="34" charset="0"/>
              </a:rPr>
              <a:t>Linear system of the large-scale fMRI dynamics 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Heiti TC Medium" panose="02000000000000000000" pitchFamily="2" charset="-128"/>
              <a:cs typeface="Arial" panose="020B0604020202020204" pitchFamily="34" charset="0"/>
            </a:endParaRPr>
          </a:p>
        </p:txBody>
      </p:sp>
      <p:sp>
        <p:nvSpPr>
          <p:cNvPr id="2" name="标题 1"/>
          <p:cNvSpPr txBox="1"/>
          <p:nvPr/>
        </p:nvSpPr>
        <p:spPr>
          <a:xfrm>
            <a:off x="527380" y="1226156"/>
            <a:ext cx="9601057" cy="8903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3400" dirty="0">
                <a:solidFill>
                  <a:srgbClr val="EF790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Macroscopic resting-state fMRI (rsfMRI)</a:t>
            </a:r>
            <a:endParaRPr lang="en-US" altLang="zh-CN" sz="3400" dirty="0">
              <a:solidFill>
                <a:srgbClr val="EF7904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" name="文本框 14"/>
          <p:cNvSpPr txBox="1"/>
          <p:nvPr/>
        </p:nvSpPr>
        <p:spPr>
          <a:xfrm>
            <a:off x="921302" y="2161438"/>
            <a:ext cx="10544793" cy="1550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altLang="zh-CN" sz="2400" b="0" i="0" u="none" strike="noStrike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lood-oxygen-level-dependent (</a:t>
            </a:r>
            <a:r>
              <a:rPr lang="en-US" altLang="zh-CN" sz="24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BOLD) in fMRI is a method measuring </a:t>
            </a:r>
            <a:r>
              <a:rPr lang="en-US" altLang="zh-CN" sz="2400" b="1" u="sng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brain activity</a:t>
            </a:r>
            <a:r>
              <a:rPr lang="en-US" altLang="zh-CN" sz="24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by detecting changes in </a:t>
            </a:r>
            <a:r>
              <a:rPr lang="en-US" altLang="zh-CN" sz="2400" b="1" u="sng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blood oxygenation and flow</a:t>
            </a:r>
            <a:r>
              <a:rPr lang="en-US" altLang="zh-CN" sz="24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altLang="zh-CN" sz="2400" dirty="0">
              <a:solidFill>
                <a:srgbClr val="40404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Hemodynamic Response Function (HRF) is a model of the </a:t>
            </a:r>
            <a:r>
              <a:rPr lang="en-US" altLang="zh-CN" sz="2400" b="1" u="sng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blood flow changes</a:t>
            </a:r>
            <a:r>
              <a:rPr lang="en-US" altLang="zh-CN" sz="24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brain following </a:t>
            </a:r>
            <a:r>
              <a:rPr lang="en-US" altLang="zh-CN" sz="2400" b="1" u="sng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 activity</a:t>
            </a:r>
            <a:r>
              <a:rPr lang="en-US" altLang="zh-CN" sz="24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altLang="zh-CN" sz="2400" dirty="0">
              <a:solidFill>
                <a:srgbClr val="40404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图片 9" descr="图表, 折线图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643" y="3803172"/>
            <a:ext cx="3510713" cy="271282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 7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V="1">
            <a:off x="847" y="875297"/>
            <a:ext cx="12192000" cy="26721"/>
          </a:xfrm>
          <a:prstGeom prst="line">
            <a:avLst/>
          </a:prstGeom>
          <a:noFill/>
          <a:ln w="44450">
            <a:solidFill>
              <a:schemeClr val="accent1"/>
            </a:solidFill>
            <a:rou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4" name="内容占位符 2"/>
          <p:cNvSpPr txBox="1"/>
          <p:nvPr/>
        </p:nvSpPr>
        <p:spPr>
          <a:xfrm>
            <a:off x="1007691" y="107269"/>
            <a:ext cx="10176617" cy="680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zh-CN" sz="36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Heiti TC Medium" panose="02000000000000000000" pitchFamily="2" charset="-128"/>
                <a:cs typeface="Arial" panose="020B0604020202020204" pitchFamily="34" charset="0"/>
                <a:sym typeface="+mn-ea"/>
              </a:rPr>
              <a:t>Linear system of the large-scale fMRI dynamics 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Heiti TC Medium" panose="02000000000000000000" pitchFamily="2" charset="-128"/>
              <a:cs typeface="Arial" panose="020B0604020202020204" pitchFamily="34" charset="0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551130" y="1119277"/>
            <a:ext cx="9601057" cy="8903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3400" dirty="0">
                <a:solidFill>
                  <a:srgbClr val="EF790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Macroscopic resting state fMRI (rsfMRI)</a:t>
            </a:r>
            <a:endParaRPr lang="en-US" altLang="zh-CN" sz="3400" dirty="0">
              <a:solidFill>
                <a:srgbClr val="EF7904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图片 4" descr="图片包含 图示&#10;&#10;描述已自动生成"/>
          <p:cNvPicPr>
            <a:picLocks noChangeAspect="1"/>
          </p:cNvPicPr>
          <p:nvPr/>
        </p:nvPicPr>
        <p:blipFill rotWithShape="1">
          <a:blip r:embed="rId2"/>
          <a:srcRect b="66098"/>
          <a:stretch>
            <a:fillRect/>
          </a:stretch>
        </p:blipFill>
        <p:spPr>
          <a:xfrm>
            <a:off x="1973167" y="3661453"/>
            <a:ext cx="7588250" cy="1577986"/>
          </a:xfrm>
          <a:prstGeom prst="rect">
            <a:avLst/>
          </a:prstGeom>
        </p:spPr>
      </p:pic>
      <p:pic>
        <p:nvPicPr>
          <p:cNvPr id="6" name="图片 5" descr="图片包含 图示&#10;&#10;描述已自动生成"/>
          <p:cNvPicPr>
            <a:picLocks noChangeAspect="1"/>
          </p:cNvPicPr>
          <p:nvPr/>
        </p:nvPicPr>
        <p:blipFill rotWithShape="1">
          <a:blip r:embed="rId2"/>
          <a:srcRect t="72572"/>
          <a:stretch>
            <a:fillRect/>
          </a:stretch>
        </p:blipFill>
        <p:spPr>
          <a:xfrm>
            <a:off x="1973167" y="5239439"/>
            <a:ext cx="7588250" cy="1276650"/>
          </a:xfrm>
          <a:prstGeom prst="rect">
            <a:avLst/>
          </a:prstGeom>
        </p:spPr>
      </p:pic>
      <p:sp>
        <p:nvSpPr>
          <p:cNvPr id="7" name="文本框 14"/>
          <p:cNvSpPr txBox="1"/>
          <p:nvPr/>
        </p:nvSpPr>
        <p:spPr>
          <a:xfrm>
            <a:off x="880282" y="1942799"/>
            <a:ext cx="10304161" cy="1550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large scale fMRI paradigm, single neuron’s non-linear activity is averaged spatially and temporally.</a:t>
            </a:r>
            <a:endParaRPr lang="en-US" altLang="zh-CN" sz="2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Macroscopic rsfMRI shows </a:t>
            </a:r>
            <a:r>
              <a:rPr lang="en-US" altLang="zh-CN" sz="2400" b="1" u="sng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effect</a:t>
            </a:r>
            <a:r>
              <a:rPr lang="en-US" altLang="zh-CN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which can be described by </a:t>
            </a:r>
            <a:r>
              <a:rPr lang="en-US" altLang="zh-CN" sz="2400" b="1" u="sng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models</a:t>
            </a:r>
            <a:r>
              <a:rPr lang="en-US" altLang="zh-CN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zh-CN" sz="24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465223" y="5099649"/>
            <a:ext cx="240632" cy="240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557767" y="3723899"/>
            <a:ext cx="240632" cy="240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TextBox 14"/>
          <p:cNvSpPr txBox="1"/>
          <p:nvPr/>
        </p:nvSpPr>
        <p:spPr>
          <a:xfrm>
            <a:off x="9533688" y="5659095"/>
            <a:ext cx="1872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Nozari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et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al.,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2023, Nature BME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Box 1"/>
              <p:cNvSpPr txBox="1"/>
              <p:nvPr/>
            </p:nvSpPr>
            <p:spPr>
              <a:xfrm>
                <a:off x="7970520" y="3308350"/>
                <a:ext cx="1495425" cy="41529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ppleSystemUIFont" panose="02000503000000020004"/>
                            </a:rPr>
                          </m:ctrlPr>
                        </m:sSubPr>
                        <m:e>
                          <m:r>
                            <a:rPr kumimoji="0" lang="en-US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ppleSystemUIFont" panose="02000503000000020004"/>
                            </a:rPr>
                            <m:t>𝑥</m:t>
                          </m:r>
                        </m:e>
                        <m:sub>
                          <m:r>
                            <a:rPr kumimoji="0" lang="en-US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ppleSystemUIFont" panose="02000503000000020004"/>
                            </a:rPr>
                            <m:t>𝑡</m:t>
                          </m:r>
                          <m:r>
                            <a:rPr kumimoji="0" lang="en-US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ppleSystemUIFont" panose="02000503000000020004"/>
                            </a:rPr>
                            <m:t>+</m:t>
                          </m:r>
                          <m:r>
                            <a:rPr kumimoji="0" lang="en-US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ppleSystemUIFont" panose="02000503000000020004"/>
                            </a:rPr>
                            <m:t>1</m:t>
                          </m:r>
                        </m:sub>
                      </m:sSub>
                      <m:r>
                        <a:rPr kumimoji="0" lang="en-US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ppleSystemUIFont" panose="02000503000000020004"/>
                        </a:rPr>
                        <m:t>=</m:t>
                      </m:r>
                      <m:r>
                        <a:rPr kumimoji="0" lang="en-US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ppleSystemUIFont" panose="02000503000000020004"/>
                        </a:rPr>
                        <m:t>𝑊</m:t>
                      </m:r>
                      <m:sSub>
                        <m:sSubPr>
                          <m:ctrlPr>
                            <a:rPr kumimoji="0" lang="en-US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ppleSystemUIFont" panose="02000503000000020004"/>
                            </a:rPr>
                          </m:ctrlPr>
                        </m:sSubPr>
                        <m:e>
                          <m:r>
                            <a:rPr kumimoji="0" lang="en-US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ppleSystemUIFont" panose="02000503000000020004"/>
                            </a:rPr>
                            <m:t>𝑥</m:t>
                          </m:r>
                        </m:e>
                        <m:sub>
                          <m:r>
                            <a:rPr kumimoji="0" lang="en-US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ppleSystemUIFont" panose="02000503000000020004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US" b="0" i="1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DejaVu Math TeX Gyre" panose="02000503000000000000" charset="0"/>
                  <a:ea typeface="DengXian" panose="02010600030101010101" pitchFamily="2" charset="-122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2" name="Text 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520" y="3308350"/>
                <a:ext cx="1495425" cy="41529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 7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V="1">
            <a:off x="847" y="875297"/>
            <a:ext cx="12192000" cy="26721"/>
          </a:xfrm>
          <a:prstGeom prst="line">
            <a:avLst/>
          </a:prstGeom>
          <a:noFill/>
          <a:ln w="44450">
            <a:solidFill>
              <a:schemeClr val="accent1"/>
            </a:solidFill>
            <a:rou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4" name="内容占位符 2"/>
          <p:cNvSpPr txBox="1"/>
          <p:nvPr/>
        </p:nvSpPr>
        <p:spPr>
          <a:xfrm>
            <a:off x="1007691" y="273988"/>
            <a:ext cx="10176617" cy="5437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Heiti TC Medium" panose="02000000000000000000" pitchFamily="2" charset="-128"/>
                <a:cs typeface="Arial" panose="020B0604020202020204" pitchFamily="34" charset="0"/>
              </a:rPr>
              <a:t>Modeling of the brain dynamics by linear model  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Heiti TC Medium" panose="02000000000000000000" pitchFamily="2" charset="-128"/>
              <a:cs typeface="Arial" panose="020B0604020202020204" pitchFamily="34" charset="0"/>
            </a:endParaRPr>
          </a:p>
        </p:txBody>
      </p:sp>
      <p:pic>
        <p:nvPicPr>
          <p:cNvPr id="2" name="图片 1" descr="图表, 折线图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26" y="3408298"/>
            <a:ext cx="3398322" cy="2548741"/>
          </a:xfrm>
          <a:prstGeom prst="rect">
            <a:avLst/>
          </a:prstGeom>
        </p:spPr>
      </p:pic>
      <p:sp>
        <p:nvSpPr>
          <p:cNvPr id="18" name="标题 1"/>
          <p:cNvSpPr txBox="1"/>
          <p:nvPr/>
        </p:nvSpPr>
        <p:spPr>
          <a:xfrm>
            <a:off x="527380" y="959564"/>
            <a:ext cx="9601057" cy="8903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3400" dirty="0">
                <a:solidFill>
                  <a:srgbClr val="EF790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fMRI</a:t>
            </a:r>
            <a:r>
              <a:rPr lang="zh-CN" altLang="en-US" sz="3400" dirty="0">
                <a:solidFill>
                  <a:srgbClr val="EF790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altLang="zh-CN" sz="3400" dirty="0">
                <a:solidFill>
                  <a:srgbClr val="EF790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ridge regression schematic diagram</a:t>
            </a:r>
            <a:endParaRPr lang="en-US" altLang="zh-CN" sz="3400" dirty="0">
              <a:solidFill>
                <a:srgbClr val="EF7904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9" name="文本框 14"/>
          <p:cNvSpPr txBox="1"/>
          <p:nvPr/>
        </p:nvSpPr>
        <p:spPr>
          <a:xfrm>
            <a:off x="921303" y="1894846"/>
            <a:ext cx="10328224" cy="1217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activity levels in </a:t>
            </a:r>
            <a:r>
              <a:rPr lang="en-US" altLang="zh-CN" sz="2400" b="1" u="sng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region</a:t>
            </a:r>
            <a:r>
              <a:rPr lang="en-US" altLang="zh-CN" sz="24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predict the levels in </a:t>
            </a:r>
            <a:r>
              <a:rPr lang="en-US" altLang="zh-CN" sz="2400" b="1" u="sng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 regions</a:t>
            </a:r>
            <a:r>
              <a:rPr lang="en-US" altLang="zh-CN" sz="2400" b="1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 </a:t>
            </a:r>
            <a:r>
              <a:rPr lang="en-US" altLang="zh-CN" sz="2400" b="1" u="sng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sampling point</a:t>
            </a:r>
            <a:r>
              <a:rPr lang="en-US" altLang="zh-CN" sz="24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US" altLang="zh-CN" sz="2400" dirty="0">
              <a:solidFill>
                <a:srgbClr val="40404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W explicitly reveals the </a:t>
            </a:r>
            <a:r>
              <a:rPr lang="en-US" altLang="zh-CN" sz="2400" b="1" u="sng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effective connectivity</a:t>
            </a:r>
            <a:r>
              <a:rPr lang="en-US" altLang="zh-CN" sz="24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brain.</a:t>
            </a:r>
            <a:endParaRPr lang="en-US" altLang="zh-CN" sz="2400" dirty="0">
              <a:solidFill>
                <a:srgbClr val="40404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图片 19" descr="图表, 瀑布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437" y="3429000"/>
            <a:ext cx="3661125" cy="2970571"/>
          </a:xfrm>
          <a:prstGeom prst="rect">
            <a:avLst/>
          </a:prstGeom>
        </p:spPr>
      </p:pic>
      <p:pic>
        <p:nvPicPr>
          <p:cNvPr id="21" name="图片 20" descr="图片包含 图表&#10;&#10;描述已自动生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4351" y="3332870"/>
            <a:ext cx="3364133" cy="2523100"/>
          </a:xfrm>
          <a:prstGeom prst="rect">
            <a:avLst/>
          </a:prstGeom>
        </p:spPr>
      </p:pic>
      <p:pic>
        <p:nvPicPr>
          <p:cNvPr id="22" name="图片 21" descr="图片包含 矩形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144" y="5027689"/>
            <a:ext cx="2357583" cy="183031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 7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V="1">
            <a:off x="847" y="875297"/>
            <a:ext cx="12192000" cy="26721"/>
          </a:xfrm>
          <a:prstGeom prst="line">
            <a:avLst/>
          </a:prstGeom>
          <a:noFill/>
          <a:ln w="44450">
            <a:solidFill>
              <a:schemeClr val="accent1"/>
            </a:solidFill>
            <a:rou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4" name="内容占位符 2"/>
          <p:cNvSpPr txBox="1"/>
          <p:nvPr/>
        </p:nvSpPr>
        <p:spPr>
          <a:xfrm>
            <a:off x="1007691" y="273988"/>
            <a:ext cx="10176617" cy="5437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zh-CN" sz="36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Heiti TC Medium" panose="02000000000000000000" pitchFamily="2" charset="-128"/>
                <a:cs typeface="Arial" panose="020B0604020202020204" pitchFamily="34" charset="0"/>
                <a:sym typeface="+mn-ea"/>
              </a:rPr>
              <a:t>Modeling of the brain dynamics by linear model  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Heiti TC Medium" panose="02000000000000000000" pitchFamily="2" charset="-128"/>
              <a:cs typeface="Arial" panose="020B0604020202020204" pitchFamily="34" charset="0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586757" y="973865"/>
            <a:ext cx="11276693" cy="8903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EF790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Constrain the brain wiring by L2 regularization</a:t>
            </a:r>
            <a:endParaRPr lang="en-US" altLang="zh-CN" sz="3200" dirty="0">
              <a:solidFill>
                <a:srgbClr val="EF7904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" name="文本框 14"/>
          <p:cNvSpPr txBox="1"/>
          <p:nvPr/>
        </p:nvSpPr>
        <p:spPr>
          <a:xfrm>
            <a:off x="980679" y="1935817"/>
            <a:ext cx="10207909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b="1" u="sng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Higher</a:t>
            </a:r>
            <a:r>
              <a:rPr lang="zh-CN" altLang="en-US" sz="2400" b="1" u="sng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l-GR" altLang="zh-CN" sz="2400" b="1" u="sng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λ</a:t>
            </a:r>
            <a:r>
              <a:rPr lang="en-US" altLang="zh-CN" sz="2400" b="1" u="sng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 in constrained connection, thus </a:t>
            </a:r>
            <a:r>
              <a:rPr lang="en-US" altLang="zh-CN" sz="2400" b="1" u="sng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increasing the economy</a:t>
            </a:r>
            <a:r>
              <a:rPr lang="en-US" altLang="zh-CN" sz="24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while </a:t>
            </a:r>
            <a:r>
              <a:rPr lang="en-US" altLang="zh-CN" sz="2400" b="1" u="sng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decreasing the efficiency</a:t>
            </a:r>
            <a:r>
              <a:rPr lang="en-US" altLang="zh-CN" sz="24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altLang="zh-CN" sz="2400" dirty="0">
              <a:solidFill>
                <a:srgbClr val="40404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3045995" y="2839976"/>
                <a:ext cx="6100010" cy="5084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DengXian" panose="02010600030101010101" pitchFamily="2" charset="-122"/>
                        <a:cs typeface="AppleSystemUIFont" panose="02000503000000020004"/>
                      </a:rPr>
                      <m:t>𝑎𝑟𝑔</m:t>
                    </m:r>
                    <m:func>
                      <m:funcPr>
                        <m:ctrlPr>
                          <a:rPr kumimoji="0" lang="en-US" altLang="zh-CN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ppleSystemUIFont" panose="02000503000000020004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0" lang="en-US" altLang="zh-CN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ppleSystemUIFont" panose="02000503000000020004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0" lang="en-US" altLang="zh-CN" sz="18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ppleSystemUIFont" panose="02000503000000020004"/>
                              </a:rPr>
                              <m:t>min</m:t>
                            </m:r>
                          </m:e>
                          <m:lim>
                            <m:r>
                              <a:rPr kumimoji="0" lang="en-US" altLang="zh-CN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ppleSystemUIFont" panose="02000503000000020004"/>
                              </a:rPr>
                              <m:t>𝑊</m:t>
                            </m:r>
                          </m:lim>
                        </m:limLow>
                      </m:fName>
                      <m:e>
                        <m:r>
                          <a:rPr kumimoji="0" lang="en-US" altLang="zh-CN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ppleSystemUIFont" panose="02000503000000020004"/>
                          </a:rPr>
                          <m:t>(</m:t>
                        </m:r>
                        <m:r>
                          <a:rPr kumimoji="0" lang="en-US" altLang="zh-CN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ppleSystemUIFont" panose="02000503000000020004"/>
                          </a:rPr>
                          <m:t>1</m:t>
                        </m:r>
                        <m:r>
                          <a:rPr kumimoji="0" lang="en-US" altLang="zh-CN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ppleSystemUIFont" panose="02000503000000020004"/>
                          </a:rPr>
                          <m:t>−</m:t>
                        </m:r>
                        <m:r>
                          <a:rPr kumimoji="0" lang="en-US" altLang="zh-CN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ppleSystemUIFont" panose="02000503000000020004"/>
                          </a:rPr>
                          <m:t>𝜆</m:t>
                        </m:r>
                        <m:r>
                          <a:rPr kumimoji="0" lang="en-US" altLang="zh-CN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ppleSystemUIFont" panose="02000503000000020004"/>
                          </a:rPr>
                          <m:t>)</m:t>
                        </m:r>
                        <m:r>
                          <m:rPr>
                            <m:nor/>
                          </m:rPr>
                          <a:rPr kumimoji="0" lang="en-US" altLang="zh-CN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pleSystemUIFont" panose="02000503000000020004"/>
                            <a:ea typeface="DengXian" panose="02010600030101010101" pitchFamily="2" charset="-122"/>
                            <a:cs typeface="AppleSystemUIFont" panose="02000503000000020004"/>
                          </a:rPr>
                          <m:t> </m:t>
                        </m:r>
                        <m:f>
                          <m:fPr>
                            <m:ctrlPr>
                              <a:rPr kumimoji="0" lang="en-US" altLang="zh-CN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ppleSystemUIFont" panose="02000503000000020004"/>
                              </a:rPr>
                            </m:ctrlPr>
                          </m:fPr>
                          <m:num>
                            <m:r>
                              <a:rPr kumimoji="0" lang="en-US" altLang="zh-CN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ppleSystemUIFont" panose="02000503000000020004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altLang="zh-CN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ppleSystemUIFont" panose="02000503000000020004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subHide m:val="on"/>
                            <m:supHide m:val="on"/>
                            <m:ctrlPr>
                              <a:rPr kumimoji="0" lang="en-US" altLang="zh-CN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ppleSystemUIFont" panose="02000503000000020004"/>
                              </a:rPr>
                            </m:ctrlPr>
                          </m:naryPr>
                          <m:sub/>
                          <m:sup/>
                          <m:e>
                            <m:sSubSup>
                              <m:sSubSupPr>
                                <m:ctrlPr>
                                  <a:rPr kumimoji="0" lang="en-US" altLang="zh-CN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AppleSystemUIFont" panose="02000503000000020004"/>
                                  </a:rPr>
                                </m:ctrlPr>
                              </m:sSubSupPr>
                              <m:e>
                                <m:r>
                                  <a:rPr kumimoji="0" lang="en-US" altLang="zh-CN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AppleSystemUIFont" panose="02000503000000020004"/>
                                  </a:rPr>
                                  <m:t>|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kumimoji="0" lang="en-US" altLang="zh-CN" sz="18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AppleSystemUIFont" panose="02000503000000020004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0" lang="en-US" altLang="zh-CN" sz="18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AppleSystemUIFont" panose="02000503000000020004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zh-CN" sz="18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AppleSystemUIFont" panose="02000503000000020004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0" lang="en-US" altLang="zh-CN" sz="18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AppleSystemUIFont" panose="02000503000000020004"/>
                                          </a:rPr>
                                          <m:t>𝑡</m:t>
                                        </m:r>
                                        <m:r>
                                          <a:rPr kumimoji="0" lang="en-US" altLang="zh-CN" sz="18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AppleSystemUIFont" panose="02000503000000020004"/>
                                          </a:rPr>
                                          <m:t>+</m:t>
                                        </m:r>
                                        <m:r>
                                          <a:rPr kumimoji="0" lang="en-US" altLang="zh-CN" sz="18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AppleSystemUIFont" panose="02000503000000020004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kumimoji="0" lang="en-US" altLang="zh-CN" sz="18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AppleSystemUIFont" panose="02000503000000020004"/>
                                      </a:rPr>
                                      <m:t>−</m:t>
                                    </m:r>
                                    <m:r>
                                      <a:rPr kumimoji="0" lang="en-US" altLang="zh-CN" sz="18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AppleSystemUIFont" panose="02000503000000020004"/>
                                      </a:rPr>
                                      <m:t>𝑊</m:t>
                                    </m:r>
                                    <m:sSub>
                                      <m:sSubPr>
                                        <m:ctrlPr>
                                          <a:rPr kumimoji="0" lang="en-US" altLang="zh-CN" sz="18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AppleSystemUIFont" panose="02000503000000020004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zh-CN" sz="18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AppleSystemUIFont" panose="02000503000000020004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0" lang="en-US" altLang="zh-CN" sz="18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AppleSystemUIFont" panose="02000503000000020004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kumimoji="0" lang="en-US" altLang="zh-CN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AppleSystemUIFont" panose="02000503000000020004"/>
                                  </a:rPr>
                                  <m:t>|</m:t>
                                </m:r>
                              </m:e>
                              <m:sub>
                                <m:r>
                                  <a:rPr kumimoji="0" lang="en-US" altLang="zh-CN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AppleSystemUIFont" panose="02000503000000020004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kumimoji="0" lang="en-US" altLang="zh-CN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AppleSystemUIFont" panose="02000503000000020004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  <m:r>
                          <a:rPr kumimoji="0" lang="en-US" altLang="zh-CN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ppleSystemUIFont" panose="02000503000000020004"/>
                          </a:rPr>
                          <m:t>+</m:t>
                        </m:r>
                        <m:r>
                          <a:rPr kumimoji="0" lang="el-GR" altLang="zh-CN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ppleSystemUIFont" panose="02000503000000020004"/>
                          </a:rPr>
                          <m:t>𝜆</m:t>
                        </m:r>
                        <m:sSubSup>
                          <m:sSubSupPr>
                            <m:ctrlPr>
                              <a:rPr kumimoji="0" lang="en-US" altLang="zh-CN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ppleSystemUIFont" panose="02000503000000020004"/>
                              </a:rPr>
                            </m:ctrlPr>
                          </m:sSubSupPr>
                          <m:e>
                            <m:r>
                              <a:rPr kumimoji="0" lang="en-US" altLang="zh-CN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ppleSystemUIFont" panose="02000503000000020004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kumimoji="0" lang="en-US" altLang="zh-CN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AppleSystemUIFont" panose="02000503000000020004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zh-CN" sz="18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AppleSystemUIFont" panose="02000503000000020004"/>
                                  </a:rPr>
                                  <m:t>𝑊</m:t>
                                </m:r>
                              </m:e>
                            </m:d>
                            <m:r>
                              <a:rPr kumimoji="0" lang="en-US" altLang="zh-CN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ppleSystemUIFont" panose="02000503000000020004"/>
                              </a:rPr>
                              <m:t>|</m:t>
                            </m:r>
                          </m:e>
                          <m:sub>
                            <m:r>
                              <a:rPr kumimoji="0" lang="en-US" altLang="zh-CN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ppleSystemUIFont" panose="02000503000000020004"/>
                              </a:rPr>
                              <m:t>2</m:t>
                            </m:r>
                          </m:sub>
                          <m:sup>
                            <m:r>
                              <a:rPr kumimoji="0" lang="en-US" altLang="zh-CN" sz="18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ppleSystemUIFont" panose="02000503000000020004"/>
                              </a:rPr>
                              <m:t>2</m:t>
                            </m:r>
                          </m:sup>
                        </m:sSubSup>
                      </m:e>
                    </m:func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995" y="2839976"/>
                <a:ext cx="6100010" cy="508409"/>
              </a:xfrm>
              <a:prstGeom prst="rect">
                <a:avLst/>
              </a:prstGeom>
              <a:blipFill rotWithShape="1">
                <a:blip r:embed="rId2"/>
                <a:stretch>
                  <a:fillRect l="-9" t="-50" r="2" b="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图片 25" descr="图片包含 矩形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3515" y="5369787"/>
            <a:ext cx="2515716" cy="1886787"/>
          </a:xfrm>
          <a:prstGeom prst="rect">
            <a:avLst/>
          </a:prstGeom>
        </p:spPr>
      </p:pic>
      <p:pic>
        <p:nvPicPr>
          <p:cNvPr id="27" name="图片 26" descr="形状, 多边形&#10;&#10;描述已自动生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679" y="3949506"/>
            <a:ext cx="3140172" cy="2045433"/>
          </a:xfrm>
          <a:prstGeom prst="rect">
            <a:avLst/>
          </a:prstGeom>
        </p:spPr>
      </p:pic>
      <p:pic>
        <p:nvPicPr>
          <p:cNvPr id="28" name="图片 27" descr="图片包含 球, 钟表, 大, 游戏机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9562" y="3949505"/>
            <a:ext cx="3140172" cy="2045433"/>
          </a:xfrm>
          <a:prstGeom prst="rect">
            <a:avLst/>
          </a:prstGeom>
        </p:spPr>
      </p:pic>
      <p:pic>
        <p:nvPicPr>
          <p:cNvPr id="29" name="图片 28" descr="图片包含 室内, 球, 电脑, 大&#10;&#10;描述已自动生成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0348" y="3949504"/>
            <a:ext cx="3140172" cy="2045433"/>
          </a:xfrm>
          <a:prstGeom prst="rect">
            <a:avLst/>
          </a:prstGeom>
        </p:spPr>
      </p:pic>
      <p:cxnSp>
        <p:nvCxnSpPr>
          <p:cNvPr id="30" name="直线箭头连接符 29"/>
          <p:cNvCxnSpPr/>
          <p:nvPr/>
        </p:nvCxnSpPr>
        <p:spPr>
          <a:xfrm>
            <a:off x="3621974" y="3784179"/>
            <a:ext cx="510639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379446" y="3495056"/>
            <a:ext cx="1580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b="1" dirty="0"/>
              <a:t>increasing </a:t>
            </a:r>
            <a:r>
              <a:rPr kumimoji="1" lang="el-GR" altLang="zh-CN" sz="1400" b="1" dirty="0"/>
              <a:t>λ</a:t>
            </a:r>
            <a:endParaRPr kumimoji="1" lang="zh-CN" altLang="en-US" sz="1400" b="1" dirty="0"/>
          </a:p>
        </p:txBody>
      </p:sp>
      <p:pic>
        <p:nvPicPr>
          <p:cNvPr id="2" name="图片 2" descr="男孩穿着西装&#10;&#10;描述已自动生成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9530" y="0"/>
            <a:ext cx="712470" cy="87503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1566525" y="959485"/>
            <a:ext cx="538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/>
              <a:t>卓著</a:t>
            </a:r>
            <a:endParaRPr lang="zh-CN" altLang="en-US"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 7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V="1">
            <a:off x="847" y="875297"/>
            <a:ext cx="12192000" cy="26721"/>
          </a:xfrm>
          <a:prstGeom prst="line">
            <a:avLst/>
          </a:prstGeom>
          <a:noFill/>
          <a:ln w="44450">
            <a:solidFill>
              <a:schemeClr val="accent1"/>
            </a:solidFill>
            <a:rou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4" name="内容占位符 2"/>
          <p:cNvSpPr txBox="1"/>
          <p:nvPr/>
        </p:nvSpPr>
        <p:spPr>
          <a:xfrm>
            <a:off x="1007691" y="273988"/>
            <a:ext cx="10176617" cy="5437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Heiti TC Medium" panose="02000000000000000000" pitchFamily="2" charset="-128"/>
                <a:cs typeface="Arial" panose="020B0604020202020204" pitchFamily="34" charset="0"/>
              </a:rPr>
              <a:t>Comparison</a:t>
            </a:r>
            <a:r>
              <a:rPr lang="en-US" altLang="zh-CN" sz="3600" dirty="0">
                <a:solidFill>
                  <a:prstClr val="black"/>
                </a:solidFill>
                <a:latin typeface="Arial" panose="020B0604020202020204" pitchFamily="34" charset="0"/>
                <a:ea typeface="Heiti TC Medium" panose="02000000000000000000" pitchFamily="2" charset="-128"/>
                <a:cs typeface="Arial" panose="020B0604020202020204" pitchFamily="34" charset="0"/>
              </a:rPr>
              <a:t> between Lasso and Ridge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Heiti TC Medium" panose="02000000000000000000" pitchFamily="2" charset="-128"/>
              <a:cs typeface="Arial" panose="020B0604020202020204" pitchFamily="34" charset="0"/>
            </a:endParaRPr>
          </a:p>
        </p:txBody>
      </p:sp>
      <p:pic>
        <p:nvPicPr>
          <p:cNvPr id="17" name="图片 16" descr="表格&#10;&#10;描述已自动生成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5" r="5952"/>
          <a:stretch>
            <a:fillRect/>
          </a:stretch>
        </p:blipFill>
        <p:spPr>
          <a:xfrm>
            <a:off x="724396" y="960601"/>
            <a:ext cx="3185533" cy="3866212"/>
          </a:xfrm>
          <a:prstGeom prst="rect">
            <a:avLst/>
          </a:prstGeom>
        </p:spPr>
      </p:pic>
      <p:pic>
        <p:nvPicPr>
          <p:cNvPr id="19" name="图片 18" descr="一些文字和图案&#10;&#10;中度可信度描述已自动生成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78" t="5551" r="4828"/>
          <a:stretch>
            <a:fillRect/>
          </a:stretch>
        </p:blipFill>
        <p:spPr>
          <a:xfrm>
            <a:off x="4514218" y="1119890"/>
            <a:ext cx="3233803" cy="3706923"/>
          </a:xfrm>
          <a:prstGeom prst="rect">
            <a:avLst/>
          </a:prstGeom>
        </p:spPr>
      </p:pic>
      <p:pic>
        <p:nvPicPr>
          <p:cNvPr id="20" name="图片 19" descr="图片包含 游戏机, 游戏&#10;&#10;描述已自动生成"/>
          <p:cNvPicPr>
            <a:picLocks noChangeAspect="1"/>
          </p:cNvPicPr>
          <p:nvPr/>
        </p:nvPicPr>
        <p:blipFill rotWithShape="1">
          <a:blip r:embed="rId4"/>
          <a:srcRect l="12271" r="6373"/>
          <a:stretch>
            <a:fillRect/>
          </a:stretch>
        </p:blipFill>
        <p:spPr>
          <a:xfrm>
            <a:off x="8352310" y="917401"/>
            <a:ext cx="3167981" cy="389402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31"/>
              <p:cNvSpPr txBox="1"/>
              <p:nvPr/>
            </p:nvSpPr>
            <p:spPr>
              <a:xfrm>
                <a:off x="4070710" y="4668708"/>
                <a:ext cx="4124717" cy="369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 xmlns:m="http://schemas.openxmlformats.org/officeDocument/2006/math">
                    <m:r>
                      <a:rPr kumimoji="0" lang="en-US" sz="1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DengXian" panose="02010600030101010101" pitchFamily="2" charset="-122"/>
                        <a:cs typeface="AppleSystemUIFont" panose="02000503000000020004"/>
                      </a:rPr>
                      <m:t>𝑎𝑟𝑔</m:t>
                    </m:r>
                    <m:func>
                      <m:funcPr>
                        <m:ctrlPr>
                          <a:rPr kumimoji="0" lang="en-US" sz="1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ppleSystemUIFont" panose="02000503000000020004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0" lang="en-US" sz="12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ppleSystemUIFont" panose="02000503000000020004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0" lang="en-US" sz="12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ppleSystemUIFont" panose="02000503000000020004"/>
                              </a:rPr>
                              <m:t>min</m:t>
                            </m:r>
                          </m:e>
                          <m:lim>
                            <m:r>
                              <a:rPr kumimoji="0" lang="en-US" sz="12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ppleSystemUIFont" panose="02000503000000020004"/>
                              </a:rPr>
                              <m:t>𝑊</m:t>
                            </m:r>
                          </m:lim>
                        </m:limLow>
                      </m:fName>
                      <m:e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ppleSystemUIFont" panose="02000503000000020004"/>
                          </a:rPr>
                          <m:t>(</m:t>
                        </m:r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ppleSystemUIFont" panose="02000503000000020004"/>
                          </a:rPr>
                          <m:t>1</m:t>
                        </m:r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ppleSystemUIFont" panose="02000503000000020004"/>
                          </a:rPr>
                          <m:t>−</m:t>
                        </m:r>
                        <m:r>
                          <a:rPr kumimoji="0" lang="en-US" sz="1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ppleSystemUIFont" panose="02000503000000020004"/>
                          </a:rPr>
                          <m:t>𝜆</m:t>
                        </m:r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ppleSystemUIFont" panose="02000503000000020004"/>
                          </a:rPr>
                          <m:t>)</m:t>
                        </m:r>
                        <m:r>
                          <m:rPr>
                            <m:nor/>
                          </m:rPr>
                          <a:rPr kumimoji="0" lang="en-US" sz="1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pleSystemUIFont" panose="02000503000000020004"/>
                            <a:ea typeface="DengXian" panose="02010600030101010101" pitchFamily="2" charset="-122"/>
                            <a:cs typeface="AppleSystemUIFont" panose="02000503000000020004"/>
                          </a:rPr>
                          <m:t> </m:t>
                        </m:r>
                        <m:f>
                          <m:fPr>
                            <m:ctrlPr>
                              <a:rPr kumimoji="0" lang="en-US" sz="12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ppleSystemUIFont" panose="02000503000000020004"/>
                              </a:rPr>
                            </m:ctrlPr>
                          </m:fPr>
                          <m:num>
                            <m:r>
                              <a:rPr kumimoji="0" lang="en-US" sz="12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ppleSystemUIFont" panose="02000503000000020004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12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ppleSystemUIFont" panose="02000503000000020004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subHide m:val="on"/>
                            <m:supHide m:val="on"/>
                            <m:ctrlPr>
                              <a:rPr kumimoji="0" lang="en-US" sz="12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ppleSystemUIFont" panose="02000503000000020004"/>
                              </a:rPr>
                            </m:ctrlPr>
                          </m:naryPr>
                          <m:sub/>
                          <m:sup/>
                          <m:e>
                            <m:sSubSup>
                              <m:sSubSupPr>
                                <m:ctrlPr>
                                  <a:rPr kumimoji="0" lang="en-US" sz="12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AppleSystemUIFont" panose="02000503000000020004"/>
                                  </a:rPr>
                                </m:ctrlPr>
                              </m:sSubSupPr>
                              <m:e>
                                <m:r>
                                  <a:rPr kumimoji="0" lang="en-US" sz="12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AppleSystemUIFont" panose="02000503000000020004"/>
                                  </a:rPr>
                                  <m:t>|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kumimoji="0" lang="en-US" sz="12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AppleSystemUIFont" panose="02000503000000020004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0" lang="en-US" sz="12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AppleSystemUIFont" panose="02000503000000020004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2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AppleSystemUIFont" panose="02000503000000020004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0" lang="en-US" sz="12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AppleSystemUIFont" panose="02000503000000020004"/>
                                          </a:rPr>
                                          <m:t>𝑡</m:t>
                                        </m:r>
                                        <m:r>
                                          <a:rPr kumimoji="0" lang="en-US" sz="12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AppleSystemUIFont" panose="02000503000000020004"/>
                                          </a:rPr>
                                          <m:t>+</m:t>
                                        </m:r>
                                        <m:r>
                                          <a:rPr kumimoji="0" lang="en-US" sz="12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AppleSystemUIFont" panose="02000503000000020004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kumimoji="0" lang="en-US" sz="12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AppleSystemUIFont" panose="02000503000000020004"/>
                                      </a:rPr>
                                      <m:t>−</m:t>
                                    </m:r>
                                    <m:r>
                                      <a:rPr kumimoji="0" lang="en-US" sz="12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AppleSystemUIFont" panose="02000503000000020004"/>
                                      </a:rPr>
                                      <m:t>𝑊</m:t>
                                    </m:r>
                                    <m:sSub>
                                      <m:sSubPr>
                                        <m:ctrlPr>
                                          <a:rPr kumimoji="0" lang="en-US" sz="12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AppleSystemUIFont" panose="02000503000000020004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2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AppleSystemUIFont" panose="02000503000000020004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0" lang="en-US" sz="12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AppleSystemUIFont" panose="02000503000000020004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kumimoji="0" lang="en-US" sz="12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AppleSystemUIFont" panose="02000503000000020004"/>
                                  </a:rPr>
                                  <m:t>|</m:t>
                                </m:r>
                              </m:e>
                              <m:sub>
                                <m:r>
                                  <a:rPr kumimoji="0" lang="en-US" sz="12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AppleSystemUIFont" panose="02000503000000020004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kumimoji="0" lang="en-US" sz="12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AppleSystemUIFont" panose="02000503000000020004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  <m:r>
                          <a:rPr kumimoji="0" lang="en-US" sz="1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ppleSystemUIFont" panose="02000503000000020004"/>
                          </a:rPr>
                          <m:t>+</m:t>
                        </m:r>
                        <m:r>
                          <a:rPr kumimoji="0" lang="el-GR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ppleSystemUIFont" panose="02000503000000020004"/>
                          </a:rPr>
                          <m:t>𝜆</m:t>
                        </m:r>
                        <m:sSubSup>
                          <m:sSubSupPr>
                            <m:ctrlPr>
                              <a:rPr kumimoji="0" lang="en-US" sz="12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ppleSystemUIFont" panose="02000503000000020004"/>
                              </a:rPr>
                            </m:ctrlPr>
                          </m:sSubSupPr>
                          <m:e>
                            <m:r>
                              <a:rPr kumimoji="0" lang="en-US" sz="12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ppleSystemUIFont" panose="02000503000000020004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kumimoji="0" lang="en-US" sz="12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AppleSystemUIFont" panose="02000503000000020004"/>
                                  </a:rPr>
                                </m:ctrlPr>
                              </m:dPr>
                              <m:e>
                                <m:r>
                                  <a:rPr kumimoji="0" lang="en-US" sz="12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AppleSystemUIFont" panose="02000503000000020004"/>
                                  </a:rPr>
                                  <m:t>𝑊</m:t>
                                </m:r>
                              </m:e>
                            </m:d>
                            <m:r>
                              <a:rPr kumimoji="0" lang="en-US" sz="12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ppleSystemUIFont" panose="02000503000000020004"/>
                              </a:rPr>
                              <m:t>|</m:t>
                            </m:r>
                          </m:e>
                          <m:sub>
                            <m:r>
                              <a:rPr kumimoji="0" lang="en-US" sz="12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ppleSystemUIFont" panose="02000503000000020004"/>
                              </a:rPr>
                              <m:t>2</m:t>
                            </m:r>
                          </m:sub>
                          <m:sup>
                            <m:r>
                              <a:rPr kumimoji="0" lang="en-US" sz="12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ppleSystemUIFont" panose="02000503000000020004"/>
                              </a:rPr>
                              <m:t>2</m:t>
                            </m:r>
                          </m:sup>
                        </m:sSubSup>
                      </m:e>
                    </m:func>
                  </m:oMath>
                </a14:m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21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0710" y="4668708"/>
                <a:ext cx="4124717" cy="369653"/>
              </a:xfrm>
              <a:prstGeom prst="rect">
                <a:avLst/>
              </a:prstGeom>
              <a:blipFill rotWithShape="1">
                <a:blip r:embed="rId5"/>
                <a:stretch>
                  <a:fillRect l="-9" t="-51" r="3" b="7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31"/>
              <p:cNvSpPr txBox="1"/>
              <p:nvPr/>
            </p:nvSpPr>
            <p:spPr>
              <a:xfrm>
                <a:off x="291873" y="4668707"/>
                <a:ext cx="4124717" cy="369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14:m>
                  <m:oMath xmlns:m="http://schemas.openxmlformats.org/officeDocument/2006/math">
                    <m:r>
                      <a:rPr kumimoji="0" lang="en-US" sz="1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DengXian" panose="02010600030101010101" pitchFamily="2" charset="-122"/>
                        <a:cs typeface="AppleSystemUIFont" panose="02000503000000020004"/>
                      </a:rPr>
                      <m:t>𝑎𝑟𝑔</m:t>
                    </m:r>
                    <m:func>
                      <m:funcPr>
                        <m:ctrlPr>
                          <a:rPr kumimoji="0" lang="en-US" sz="1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ppleSystemUIFont" panose="02000503000000020004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0" lang="en-US" sz="12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ppleSystemUIFont" panose="02000503000000020004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0" lang="en-US" sz="1200" b="0" i="0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ppleSystemUIFont" panose="02000503000000020004"/>
                              </a:rPr>
                              <m:t>min</m:t>
                            </m:r>
                          </m:e>
                          <m:lim>
                            <m:r>
                              <a:rPr kumimoji="0" lang="en-US" sz="12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ppleSystemUIFont" panose="02000503000000020004"/>
                              </a:rPr>
                              <m:t>𝑊</m:t>
                            </m:r>
                          </m:lim>
                        </m:limLow>
                      </m:fName>
                      <m:e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ppleSystemUIFont" panose="02000503000000020004"/>
                          </a:rPr>
                          <m:t>(</m:t>
                        </m:r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ppleSystemUIFont" panose="02000503000000020004"/>
                          </a:rPr>
                          <m:t>1</m:t>
                        </m:r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ppleSystemUIFont" panose="02000503000000020004"/>
                          </a:rPr>
                          <m:t>−</m:t>
                        </m:r>
                        <m:r>
                          <a:rPr kumimoji="0" lang="en-US" sz="1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ppleSystemUIFont" panose="02000503000000020004"/>
                          </a:rPr>
                          <m:t>𝜆</m:t>
                        </m:r>
                        <m:r>
                          <a:rPr kumimoji="0" lang="en-US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ppleSystemUIFont" panose="02000503000000020004"/>
                          </a:rPr>
                          <m:t>)</m:t>
                        </m:r>
                        <m:r>
                          <m:rPr>
                            <m:nor/>
                          </m:rPr>
                          <a:rPr kumimoji="0" lang="en-US" sz="1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ppleSystemUIFont" panose="02000503000000020004"/>
                            <a:ea typeface="DengXian" panose="02010600030101010101" pitchFamily="2" charset="-122"/>
                            <a:cs typeface="AppleSystemUIFont" panose="02000503000000020004"/>
                          </a:rPr>
                          <m:t> </m:t>
                        </m:r>
                        <m:f>
                          <m:fPr>
                            <m:ctrlPr>
                              <a:rPr kumimoji="0" lang="en-US" sz="12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ppleSystemUIFont" panose="02000503000000020004"/>
                              </a:rPr>
                            </m:ctrlPr>
                          </m:fPr>
                          <m:num>
                            <m:r>
                              <a:rPr kumimoji="0" lang="en-US" sz="12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ppleSystemUIFont" panose="02000503000000020004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sz="12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ppleSystemUIFont" panose="02000503000000020004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subHide m:val="on"/>
                            <m:supHide m:val="on"/>
                            <m:ctrlPr>
                              <a:rPr kumimoji="0" lang="en-US" sz="12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ppleSystemUIFont" panose="02000503000000020004"/>
                              </a:rPr>
                            </m:ctrlPr>
                          </m:naryPr>
                          <m:sub/>
                          <m:sup/>
                          <m:e>
                            <m:sSubSup>
                              <m:sSubSupPr>
                                <m:ctrlPr>
                                  <a:rPr kumimoji="0" lang="en-US" sz="12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AppleSystemUIFont" panose="02000503000000020004"/>
                                  </a:rPr>
                                </m:ctrlPr>
                              </m:sSubSupPr>
                              <m:e>
                                <m:r>
                                  <a:rPr kumimoji="0" lang="en-US" sz="12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AppleSystemUIFont" panose="02000503000000020004"/>
                                  </a:rPr>
                                  <m:t>|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kumimoji="0" lang="en-US" sz="12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AppleSystemUIFont" panose="02000503000000020004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0" lang="en-US" sz="12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AppleSystemUIFont" panose="02000503000000020004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2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AppleSystemUIFont" panose="02000503000000020004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0" lang="en-US" sz="12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AppleSystemUIFont" panose="02000503000000020004"/>
                                          </a:rPr>
                                          <m:t>𝑡</m:t>
                                        </m:r>
                                        <m:r>
                                          <a:rPr kumimoji="0" lang="en-US" sz="12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AppleSystemUIFont" panose="02000503000000020004"/>
                                          </a:rPr>
                                          <m:t>+</m:t>
                                        </m:r>
                                        <m:r>
                                          <a:rPr kumimoji="0" lang="en-US" sz="12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AppleSystemUIFont" panose="02000503000000020004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kumimoji="0" lang="en-US" sz="12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AppleSystemUIFont" panose="02000503000000020004"/>
                                      </a:rPr>
                                      <m:t>−</m:t>
                                    </m:r>
                                    <m:r>
                                      <a:rPr kumimoji="0" lang="en-US" sz="12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AppleSystemUIFont" panose="02000503000000020004"/>
                                      </a:rPr>
                                      <m:t>𝑊</m:t>
                                    </m:r>
                                    <m:sSub>
                                      <m:sSubPr>
                                        <m:ctrlPr>
                                          <a:rPr kumimoji="0" lang="en-US" sz="12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AppleSystemUIFont" panose="02000503000000020004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2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AppleSystemUIFont" panose="02000503000000020004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0" lang="en-US" sz="1200" b="0" i="1" u="none" strike="noStrike" kern="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DengXian" panose="02010600030101010101" pitchFamily="2" charset="-122"/>
                                            <a:cs typeface="AppleSystemUIFont" panose="02000503000000020004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kumimoji="0" lang="en-US" sz="12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AppleSystemUIFont" panose="02000503000000020004"/>
                                  </a:rPr>
                                  <m:t>|</m:t>
                                </m:r>
                              </m:e>
                              <m:sub>
                                <m:r>
                                  <a:rPr kumimoji="0" lang="en-US" sz="12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AppleSystemUIFont" panose="02000503000000020004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kumimoji="0" lang="en-US" sz="12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AppleSystemUIFont" panose="02000503000000020004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  <m:r>
                          <a:rPr kumimoji="0" lang="en-US" sz="1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ppleSystemUIFont" panose="02000503000000020004"/>
                          </a:rPr>
                          <m:t>+</m:t>
                        </m:r>
                        <m:r>
                          <a:rPr kumimoji="0" lang="el-GR" sz="12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ppleSystemUIFont" panose="02000503000000020004"/>
                          </a:rPr>
                          <m:t>𝜆</m:t>
                        </m:r>
                        <m:sSubSup>
                          <m:sSubSupPr>
                            <m:ctrlPr>
                              <a:rPr kumimoji="0" lang="en-US" sz="12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ppleSystemUIFont" panose="02000503000000020004"/>
                              </a:rPr>
                            </m:ctrlPr>
                          </m:sSubSupPr>
                          <m:e>
                            <m:r>
                              <a:rPr kumimoji="0" lang="en-US" sz="12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ppleSystemUIFont" panose="02000503000000020004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kumimoji="0" lang="en-US" sz="12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AppleSystemUIFont" panose="02000503000000020004"/>
                                  </a:rPr>
                                </m:ctrlPr>
                              </m:dPr>
                              <m:e>
                                <m:r>
                                  <a:rPr kumimoji="0" lang="en-US" sz="12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AppleSystemUIFont" panose="02000503000000020004"/>
                                  </a:rPr>
                                  <m:t>𝑊</m:t>
                                </m:r>
                              </m:e>
                            </m:d>
                            <m:r>
                              <a:rPr kumimoji="0" lang="en-US" sz="12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ppleSystemUIFont" panose="02000503000000020004"/>
                              </a:rPr>
                              <m:t>|</m:t>
                            </m:r>
                          </m:e>
                          <m:sub>
                            <m: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ppleSystemUIFont" panose="02000503000000020004"/>
                              </a:rPr>
                              <m:t>1</m:t>
                            </m:r>
                          </m:sub>
                          <m:sup>
                            <m:r>
                              <a:rPr kumimoji="0" lang="en-US" sz="1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ppleSystemUIFont" panose="02000503000000020004"/>
                              </a:rPr>
                              <m:t>1</m:t>
                            </m:r>
                          </m:sup>
                        </m:sSubSup>
                      </m:e>
                    </m:func>
                  </m:oMath>
                </a14:m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24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73" y="4668707"/>
                <a:ext cx="4124717" cy="369653"/>
              </a:xfrm>
              <a:prstGeom prst="rect">
                <a:avLst/>
              </a:prstGeom>
              <a:blipFill rotWithShape="1">
                <a:blip r:embed="rId6"/>
                <a:stretch>
                  <a:fillRect l="-10" t="-51" r="4" b="7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本框 14"/>
          <p:cNvSpPr txBox="1"/>
          <p:nvPr/>
        </p:nvSpPr>
        <p:spPr>
          <a:xfrm>
            <a:off x="724396" y="5288514"/>
            <a:ext cx="10795895" cy="1217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Connectivity revealed by Ridge resembles empirical data more than that by Lasso.</a:t>
            </a:r>
            <a:endParaRPr lang="en-US" altLang="zh-CN" sz="2400" dirty="0">
              <a:solidFill>
                <a:srgbClr val="40404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According to the prior, it may indicate that the connections in brain are smooth rather than sparse.</a:t>
            </a:r>
            <a:endParaRPr lang="en-US" altLang="zh-CN" sz="2400" dirty="0">
              <a:solidFill>
                <a:srgbClr val="40404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 7"/>
          <p:cNvSpPr>
            <a:spLocks noChangeShapeType="1"/>
          </p:cNvSpPr>
          <p:nvPr>
            <p:custDataLst>
              <p:tags r:id="rId1"/>
            </p:custDataLst>
          </p:nvPr>
        </p:nvSpPr>
        <p:spPr bwMode="auto">
          <a:xfrm flipV="1">
            <a:off x="847" y="875297"/>
            <a:ext cx="12192000" cy="26721"/>
          </a:xfrm>
          <a:prstGeom prst="line">
            <a:avLst/>
          </a:prstGeom>
          <a:noFill/>
          <a:ln w="44450">
            <a:solidFill>
              <a:schemeClr val="accent1"/>
            </a:solidFill>
            <a:rou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4" name="内容占位符 2"/>
          <p:cNvSpPr txBox="1"/>
          <p:nvPr/>
        </p:nvSpPr>
        <p:spPr>
          <a:xfrm>
            <a:off x="1007691" y="273988"/>
            <a:ext cx="10176617" cy="5437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en-US" altLang="zh-CN" sz="36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Heiti TC Medium" panose="02000000000000000000" pitchFamily="2" charset="-128"/>
                <a:cs typeface="Arial" panose="020B0604020202020204" pitchFamily="34" charset="0"/>
                <a:sym typeface="+mn-ea"/>
              </a:rPr>
              <a:t>Quantify the Efficiency and Economy 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Heiti TC Medium" panose="02000000000000000000" pitchFamily="2" charset="-128"/>
              <a:cs typeface="Arial" panose="020B0604020202020204" pitchFamily="34" charset="0"/>
            </a:endParaRPr>
          </a:p>
        </p:txBody>
      </p:sp>
      <p:pic>
        <p:nvPicPr>
          <p:cNvPr id="2" name="图片 1" descr="形状&#10;&#10;中度可信度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30" y="1429294"/>
            <a:ext cx="5868277" cy="5428706"/>
          </a:xfrm>
          <a:prstGeom prst="rect">
            <a:avLst/>
          </a:prstGeom>
        </p:spPr>
      </p:pic>
      <p:sp>
        <p:nvSpPr>
          <p:cNvPr id="3" name="标题 1"/>
          <p:cNvSpPr txBox="1"/>
          <p:nvPr/>
        </p:nvSpPr>
        <p:spPr>
          <a:xfrm>
            <a:off x="6421000" y="1294257"/>
            <a:ext cx="5573079" cy="36961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EF790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Quantify the network efficiency</a:t>
            </a:r>
            <a:endParaRPr lang="en-US" altLang="zh-CN" sz="2800" dirty="0">
              <a:solidFill>
                <a:srgbClr val="EF7904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the absolute connection strength between two nodes is high, it will be easier for them to do communication, thus they are shorter in topological space.</a:t>
            </a:r>
            <a:endParaRPr lang="en-US" altLang="zh-CN" sz="2400" dirty="0">
              <a:solidFill>
                <a:srgbClr val="40404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efficiency is defined as the </a:t>
            </a:r>
            <a:r>
              <a:rPr lang="en-US" altLang="zh-CN" sz="2400" b="1" u="sng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average shortest path</a:t>
            </a:r>
            <a:r>
              <a:rPr lang="en-US" altLang="zh-CN" sz="2400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from one node to another in the network.</a:t>
            </a:r>
            <a:endParaRPr lang="en-US" altLang="zh-CN" sz="2400" dirty="0">
              <a:solidFill>
                <a:srgbClr val="40404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标题 1"/>
              <p:cNvSpPr txBox="1"/>
              <p:nvPr/>
            </p:nvSpPr>
            <p:spPr>
              <a:xfrm>
                <a:off x="6893355" y="5168415"/>
                <a:ext cx="5573079" cy="110403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spcBef>
                    <a:spcPts val="1000"/>
                  </a:spcBef>
                </a:pPr>
                <a:r>
                  <a:rPr lang="en-US" altLang="zh-CN" sz="1800" dirty="0">
                    <a:solidFill>
                      <a:srgbClr val="40404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Topological shortest path: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sSubSup>
                      <m:sSubSupPr>
                        <m:ctrlPr>
                          <a:rPr lang="en-US" altLang="zh-CN" sz="180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sz="18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sz="18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sup>
                    </m:sSubSup>
                    <m:r>
                      <a:rPr lang="en-US" altLang="zh-CN" sz="18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18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𝑢𝑣</m:t>
                            </m:r>
                          </m:sub>
                        </m:sSub>
                        <m:r>
                          <m:rPr>
                            <m:brk m:alnAt="9"/>
                          </m:rPr>
                          <a:rPr lang="en-US" altLang="zh-CN" sz="18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∈</m:t>
                        </m:r>
                        <m:r>
                          <a:rPr lang="en-US" altLang="zh-CN" sz="18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  <m:r>
                          <a:rPr lang="en-US" altLang="zh-CN" sz="18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altLang="zh-CN" sz="18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CN" sz="18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↔</m:t>
                        </m:r>
                        <m:r>
                          <a:rPr lang="en-US" altLang="zh-CN" sz="18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  <m:sup/>
                      <m:e>
                        <m:r>
                          <a:rPr lang="en-US" altLang="zh-CN" sz="18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  <m:r>
                          <a:rPr lang="en-US" altLang="zh-CN" sz="18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𝑢𝑣</m:t>
                            </m:r>
                          </m:sub>
                        </m:sSub>
                        <m:r>
                          <a:rPr lang="en-US" altLang="zh-CN" sz="18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1800" dirty="0">
                  <a:solidFill>
                    <a:srgbClr val="40404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ts val="1000"/>
                  </a:spcBef>
                </a:pPr>
                <a:r>
                  <a:rPr lang="en-US" altLang="zh-CN" sz="1800" dirty="0">
                    <a:solidFill>
                      <a:srgbClr val="40404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Efficiency: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𝐸𝑓𝑓</m:t>
                        </m:r>
                      </m:e>
                      <m:sup>
                        <m:r>
                          <a:rPr lang="en-US" altLang="zh-CN" sz="18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𝑊</m:t>
                        </m:r>
                      </m:sup>
                    </m:sSup>
                    <m:r>
                      <a:rPr lang="en-US" altLang="zh-CN" sz="1800" b="0" i="1" smtClean="0">
                        <a:solidFill>
                          <a:srgbClr val="40404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altLang="zh-CN" sz="18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n-US" altLang="zh-CN" sz="18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18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18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CN" sz="18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∈</m:t>
                        </m:r>
                        <m:r>
                          <a:rPr lang="en-US" altLang="zh-CN" sz="18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𝑁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altLang="zh-CN" sz="18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altLang="zh-CN" sz="1800" b="0" i="1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altLang="zh-CN" sz="1800" b="0" i="1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𝑗</m:t>
                                </m:r>
                                <m:r>
                                  <a:rPr lang="en-US" altLang="zh-CN" sz="1800" i="1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∈</m:t>
                                </m:r>
                                <m:r>
                                  <a:rPr lang="en-US" altLang="zh-CN" sz="1800" b="0" i="1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𝑁</m:t>
                                </m:r>
                                <m:r>
                                  <a:rPr lang="en-US" altLang="zh-CN" sz="1800" b="0" i="1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, </m:t>
                                </m:r>
                                <m:r>
                                  <a:rPr lang="en-US" altLang="zh-CN" sz="1800" b="0" i="1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𝑗</m:t>
                                </m:r>
                                <m:r>
                                  <a:rPr lang="en-US" altLang="zh-CN" sz="1800" b="0" i="1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≠</m:t>
                                </m:r>
                                <m:r>
                                  <a:rPr lang="en-US" altLang="zh-CN" sz="1800" b="0" i="1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altLang="zh-CN" sz="1800" b="0" i="1" smtClean="0">
                                        <a:solidFill>
                                          <a:srgbClr val="40404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b="0" i="1" smtClean="0">
                                        <a:solidFill>
                                          <a:srgbClr val="40404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sSubSup>
                                      <m:sSubSupPr>
                                        <m:ctrlPr>
                                          <a:rPr lang="en-US" altLang="zh-CN" sz="1800" b="0" i="1" smtClean="0">
                                            <a:solidFill>
                                              <a:srgbClr val="404040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1800" b="0" i="1" smtClean="0">
                                            <a:solidFill>
                                              <a:srgbClr val="404040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altLang="zh-CN" sz="1800" b="0" i="1" smtClean="0">
                                            <a:solidFill>
                                              <a:srgbClr val="404040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𝑖𝑗</m:t>
                                        </m:r>
                                      </m:sub>
                                      <m:sup>
                                        <m:r>
                                          <a:rPr lang="en-US" altLang="zh-CN" sz="1800" b="0" i="1" smtClean="0">
                                            <a:solidFill>
                                              <a:srgbClr val="404040"/>
                                            </a:solidFill>
                                            <a:latin typeface="Cambria Math" panose="02040503050406030204" pitchFamily="18" charset="0"/>
                                            <a:cs typeface="Arial" panose="020B0604020202020204" pitchFamily="34" charset="0"/>
                                          </a:rPr>
                                          <m:t>𝑤</m:t>
                                        </m:r>
                                      </m:sup>
                                    </m:sSubSup>
                                    <m:r>
                                      <a:rPr lang="en-US" altLang="zh-CN" sz="1800" b="0" i="1" smtClean="0">
                                        <a:solidFill>
                                          <a:srgbClr val="40404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CN" sz="1800" b="0" i="1" smtClean="0">
                                        <a:solidFill>
                                          <a:srgbClr val="40404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800" b="0" i="1" smtClean="0">
                                        <a:solidFill>
                                          <a:srgbClr val="40404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lang="en-US" altLang="zh-CN" sz="18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  <m:r>
                              <a:rPr lang="en-US" altLang="zh-CN" sz="18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r>
                              <a:rPr lang="en-US" altLang="zh-CN" sz="18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den>
                        </m:f>
                      </m:e>
                    </m:nary>
                  </m:oMath>
                </a14:m>
                <a:endParaRPr lang="en-US" altLang="zh-CN" sz="1800" dirty="0">
                  <a:solidFill>
                    <a:srgbClr val="40404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" name="标题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355" y="5168415"/>
                <a:ext cx="5573079" cy="1104030"/>
              </a:xfrm>
              <a:prstGeom prst="rect">
                <a:avLst/>
              </a:prstGeom>
              <a:blipFill rotWithShape="1">
                <a:blip r:embed="rId3"/>
                <a:stretch>
                  <a:fillRect l="-8" t="-14" r="2" b="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ags/tag1.xml><?xml version="1.0" encoding="utf-8"?>
<p:tagLst xmlns:p="http://schemas.openxmlformats.org/presentationml/2006/main">
  <p:tag name="KSO_WM_FULL_TEXT_BEAUTIFY_COPY_ID" val="3"/>
</p:tagLst>
</file>

<file path=ppt/tags/tag10.xml><?xml version="1.0" encoding="utf-8"?>
<p:tagLst xmlns:p="http://schemas.openxmlformats.org/presentationml/2006/main">
  <p:tag name="KSO_WM_FULL_TEXT_BEAUTIFY_COPY_ID" val="3"/>
</p:tagLst>
</file>

<file path=ppt/tags/tag11.xml><?xml version="1.0" encoding="utf-8"?>
<p:tagLst xmlns:p="http://schemas.openxmlformats.org/presentationml/2006/main">
  <p:tag name="KSO_WM_FULL_TEXT_BEAUTIFY_COPY_ID" val="3"/>
</p:tagLst>
</file>

<file path=ppt/tags/tag12.xml><?xml version="1.0" encoding="utf-8"?>
<p:tagLst xmlns:p="http://schemas.openxmlformats.org/presentationml/2006/main">
  <p:tag name="KSO_WM_FULL_TEXT_BEAUTIFY_COPY_ID" val="3"/>
</p:tagLst>
</file>

<file path=ppt/tags/tag13.xml><?xml version="1.0" encoding="utf-8"?>
<p:tagLst xmlns:p="http://schemas.openxmlformats.org/presentationml/2006/main">
  <p:tag name="KSO_WM_FULL_TEXT_BEAUTIFY_COPY_ID" val="3"/>
</p:tagLst>
</file>

<file path=ppt/tags/tag14.xml><?xml version="1.0" encoding="utf-8"?>
<p:tagLst xmlns:p="http://schemas.openxmlformats.org/presentationml/2006/main">
  <p:tag name="KSO_WM_FULL_TEXT_BEAUTIFY_COPY_ID" val="3"/>
</p:tagLst>
</file>

<file path=ppt/tags/tag15.xml><?xml version="1.0" encoding="utf-8"?>
<p:tagLst xmlns:p="http://schemas.openxmlformats.org/presentationml/2006/main">
  <p:tag name="KSO_WM_FULL_TEXT_BEAUTIFY_COPY_ID" val="3"/>
</p:tagLst>
</file>

<file path=ppt/tags/tag16.xml><?xml version="1.0" encoding="utf-8"?>
<p:tagLst xmlns:p="http://schemas.openxmlformats.org/presentationml/2006/main">
  <p:tag name="KSO_WM_FULL_TEXT_BEAUTIFY_COPY_ID" val="3"/>
</p:tagLst>
</file>

<file path=ppt/tags/tag17.xml><?xml version="1.0" encoding="utf-8"?>
<p:tagLst xmlns:p="http://schemas.openxmlformats.org/presentationml/2006/main">
  <p:tag name="KSO_WM_FULL_TEXT_BEAUTIFY_COPY_ID" val="3"/>
</p:tagLst>
</file>

<file path=ppt/tags/tag2.xml><?xml version="1.0" encoding="utf-8"?>
<p:tagLst xmlns:p="http://schemas.openxmlformats.org/presentationml/2006/main">
  <p:tag name="KSO_WM_FULL_TEXT_BEAUTIFY_COPY_ID" val="3"/>
</p:tagLst>
</file>

<file path=ppt/tags/tag3.xml><?xml version="1.0" encoding="utf-8"?>
<p:tagLst xmlns:p="http://schemas.openxmlformats.org/presentationml/2006/main">
  <p:tag name="KSO_WM_FULL_TEXT_BEAUTIFY_COPY_ID" val="3"/>
</p:tagLst>
</file>

<file path=ppt/tags/tag4.xml><?xml version="1.0" encoding="utf-8"?>
<p:tagLst xmlns:p="http://schemas.openxmlformats.org/presentationml/2006/main">
  <p:tag name="KSO_WM_FULL_TEXT_BEAUTIFY_COPY_ID" val="3"/>
</p:tagLst>
</file>

<file path=ppt/tags/tag5.xml><?xml version="1.0" encoding="utf-8"?>
<p:tagLst xmlns:p="http://schemas.openxmlformats.org/presentationml/2006/main">
  <p:tag name="KSO_WM_FULL_TEXT_BEAUTIFY_COPY_ID" val="3"/>
</p:tagLst>
</file>

<file path=ppt/tags/tag6.xml><?xml version="1.0" encoding="utf-8"?>
<p:tagLst xmlns:p="http://schemas.openxmlformats.org/presentationml/2006/main">
  <p:tag name="KSO_WM_FULL_TEXT_BEAUTIFY_COPY_ID" val="3"/>
</p:tagLst>
</file>

<file path=ppt/tags/tag7.xml><?xml version="1.0" encoding="utf-8"?>
<p:tagLst xmlns:p="http://schemas.openxmlformats.org/presentationml/2006/main">
  <p:tag name="KSO_WM_FULL_TEXT_BEAUTIFY_COPY_ID" val="3"/>
</p:tagLst>
</file>

<file path=ppt/tags/tag8.xml><?xml version="1.0" encoding="utf-8"?>
<p:tagLst xmlns:p="http://schemas.openxmlformats.org/presentationml/2006/main">
  <p:tag name="KSO_WM_FULL_TEXT_BEAUTIFY_COPY_ID" val="3"/>
</p:tagLst>
</file>

<file path=ppt/tags/tag9.xml><?xml version="1.0" encoding="utf-8"?>
<p:tagLst xmlns:p="http://schemas.openxmlformats.org/presentationml/2006/main">
  <p:tag name="KSO_WM_FULL_TEXT_BEAUTIFY_COPY_ID" val="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5079</Words>
  <Application>WPS Writer</Application>
  <PresentationFormat>宽屏</PresentationFormat>
  <Paragraphs>196</Paragraphs>
  <Slides>18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47" baseType="lpstr">
      <vt:lpstr>Arial</vt:lpstr>
      <vt:lpstr>宋体</vt:lpstr>
      <vt:lpstr>Wingdings</vt:lpstr>
      <vt:lpstr>黑体</vt:lpstr>
      <vt:lpstr>Heiti TC Medium</vt:lpstr>
      <vt:lpstr>Calibri</vt:lpstr>
      <vt:lpstr>Helvetica Neue</vt:lpstr>
      <vt:lpstr>Calibri</vt:lpstr>
      <vt:lpstr>Cambria Math</vt:lpstr>
      <vt:lpstr>DengXian</vt:lpstr>
      <vt:lpstr>AppleSystemUIFont</vt:lpstr>
      <vt:lpstr>DejaVu Math TeX Gyre</vt:lpstr>
      <vt:lpstr>Kingsoft Math</vt:lpstr>
      <vt:lpstr>微软雅黑</vt:lpstr>
      <vt:lpstr>汉仪旗黑</vt:lpstr>
      <vt:lpstr>等线 Light</vt:lpstr>
      <vt:lpstr>汉仪中等线KW</vt:lpstr>
      <vt:lpstr>等线</vt:lpstr>
      <vt:lpstr>汉仪中黑KW</vt:lpstr>
      <vt:lpstr>汉仪书宋二KW</vt:lpstr>
      <vt:lpstr>宋体</vt:lpstr>
      <vt:lpstr>Arial Unicode MS</vt:lpstr>
      <vt:lpstr>Helvetica</vt:lpstr>
      <vt:lpstr>Arial Bold</vt:lpstr>
      <vt:lpstr>MS PGothic</vt:lpstr>
      <vt:lpstr>宋体-简</vt:lpstr>
      <vt:lpstr>Arial Regular</vt:lpstr>
      <vt:lpstr>等线</vt:lpstr>
      <vt:lpstr>Office 主题​​</vt:lpstr>
      <vt:lpstr>Machine Learning and Medical Engineering Applications 机器学习与医学工程应用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Inferring whole-brain effective connectivity using neural perturbational inference</dc:title>
  <dc:creator>罗 子翔</dc:creator>
  <cp:lastModifiedBy>Quanying Liu</cp:lastModifiedBy>
  <cp:revision>337</cp:revision>
  <dcterms:created xsi:type="dcterms:W3CDTF">2024-03-07T09:47:47Z</dcterms:created>
  <dcterms:modified xsi:type="dcterms:W3CDTF">2024-03-07T09:47:47Z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988105DBA91B5F13287778637E103C93</vt:lpwstr>
  </property>
  <property fmtid="{D5CDD505-2E9C-101B-9397-08002B2CF9AE}" pid="3" name="KSOProductBuildVer">
    <vt:lpwstr>1033-5.5.1.7991</vt:lpwstr>
  </property>
</Properties>
</file>